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drawings/drawing4.xml" ContentType="application/vnd.openxmlformats-officedocument.drawingml.chartshapes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handoutMasterIdLst>
    <p:handoutMasterId r:id="rId30"/>
  </p:handoutMasterIdLst>
  <p:sldIdLst>
    <p:sldId id="256" r:id="rId2"/>
    <p:sldId id="257" r:id="rId3"/>
    <p:sldId id="327" r:id="rId4"/>
    <p:sldId id="335" r:id="rId5"/>
    <p:sldId id="258" r:id="rId6"/>
    <p:sldId id="331" r:id="rId7"/>
    <p:sldId id="317" r:id="rId8"/>
    <p:sldId id="333" r:id="rId9"/>
    <p:sldId id="332" r:id="rId10"/>
    <p:sldId id="334" r:id="rId11"/>
    <p:sldId id="318" r:id="rId12"/>
    <p:sldId id="319" r:id="rId13"/>
    <p:sldId id="320" r:id="rId14"/>
    <p:sldId id="336" r:id="rId15"/>
    <p:sldId id="342" r:id="rId16"/>
    <p:sldId id="268" r:id="rId17"/>
    <p:sldId id="323" r:id="rId18"/>
    <p:sldId id="337" r:id="rId19"/>
    <p:sldId id="338" r:id="rId20"/>
    <p:sldId id="340" r:id="rId21"/>
    <p:sldId id="343" r:id="rId22"/>
    <p:sldId id="344" r:id="rId23"/>
    <p:sldId id="339" r:id="rId24"/>
    <p:sldId id="324" r:id="rId25"/>
    <p:sldId id="341" r:id="rId26"/>
    <p:sldId id="264" r:id="rId27"/>
    <p:sldId id="266" r:id="rId28"/>
    <p:sldId id="345" r:id="rId29"/>
  </p:sldIdLst>
  <p:sldSz cx="9144000" cy="6858000" type="screen4x3"/>
  <p:notesSz cx="6781800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F094"/>
    <a:srgbClr val="B5EEA8"/>
    <a:srgbClr val="3AB03A"/>
    <a:srgbClr val="339933"/>
    <a:srgbClr val="72DC72"/>
    <a:srgbClr val="8EDA8E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8" autoAdjust="0"/>
  </p:normalViewPr>
  <p:slideViewPr>
    <p:cSldViewPr>
      <p:cViewPr>
        <p:scale>
          <a:sx n="75" d="100"/>
          <a:sy n="75" d="100"/>
        </p:scale>
        <p:origin x="-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dominika\Desktop\Kopia%20TABELE%20DO%20PREZENTACJI%20Z%20PLANEM%20KOMUNIKACYJNYM.xls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\\fapa.local\Dane\protected\KSOW\NOWY%20KSOW%20-%202014-2020\PLAN%20OPERACYJNY%2016-17\ZESTAWIENIE%20PROJEKT&#211;W\TABELE%20DO%20PREZENTACJI%20Z%20PLANEM%20KOMUNIKACYJNYM.xls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ominika\Desktop\Kopia%20TABELE%20DO%20PREZENTACJI%20Z%20PLANEM%20KOMUNIKACYJNYM.xls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\\fapa.local\Dane\protected\KSOW\NOWY%20KSOW%20-%202014-2020\PLAN%20OPERACYJNY%2016-17\ZESTAWIENIE%20PROJEKT&#211;W\TABELE%20DO%20PREZENTACJI%20Z%20PLANEM%20KOMUNIKACYJNYM.xls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\\fapa.local\Dane\protected\KSOW\NOWY%20KSOW%20-%202014-2020\PLAN%20OPERACYJNY%2016-17\ZESTAWIENIE%20PROJEKT&#211;W\TABELE%20DO%20PREZENTACJI%20Z%20PLANEM%20KOMUNIKACYJNYM.xls" TargetMode="External"/><Relationship Id="rId1" Type="http://schemas.openxmlformats.org/officeDocument/2006/relationships/themeOverride" Target="../theme/themeOverrid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ominika\Desktop\Kopia%20TABELE%20DO%20PREZENTACJI%20Z%20PLANEM%20KOMUNIKACYJNYM.xls" TargetMode="External"/><Relationship Id="rId2" Type="http://schemas.openxmlformats.org/officeDocument/2006/relationships/image" Target="../media/image11.jpeg"/><Relationship Id="rId1" Type="http://schemas.openxmlformats.org/officeDocument/2006/relationships/themeOverride" Target="../theme/themeOverrid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fapa.local\Dane\protected\KSOW\NOWY%20KSOW%20-%202014-2020\PLAN%20OPERACYJNY%2016-17\ZESTAWIENIE%20PROJEKT&#211;W\TABELE%20DO%20PREZENTACJI%20Z%20PLANEM%20KOMUNIKACYJNYM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fapa.local\Dane\protected\KSOW\NOWY%20KSOW%20-%202014-2020\PLAN%20OPERACYJNY%2016-17\ZESTAWIENIE%20PROJEKT&#211;W\TABELE%20DO%20PREZENTACJI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fapa.local\Dane\protected\KSOW\NOWY%20KSOW%20-%202014-2020\PLAN%20OPERACYJNY%2016-17\ZESTAWIENIE%20PROJEKT&#211;W\TABELE%20DO%20PREZENTACJI%20Z%20PLANEM%20KOMUNIKACYJNYM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fapa.local\Dane\protected\KSOW\NOWY%20KSOW%20-%202014-2020\PLAN%20OPERACYJNY%2016-17\ZESTAWIENIE%20PROJEKT&#211;W\TABELE%20DO%20PREZENTACJI%20Z%20PLANEM%20KOMUNIKACYJNYM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fapa.local\Dane\protected\KSOW\NOWY%20KSOW%20-%202014-2020\PLAN%20OPERACYJNY%2016-17\ZESTAWIENIE%20PROJEKT&#211;W\TABELE%20DO%20PREZENTACJI%20Z%20PLANEM%20KOMUNIKACYJNYM.xls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Stopień wykorzystania Planu komunikacyjnego na lata 2016-2017 przez podmioty wdrażające </a:t>
            </a:r>
          </a:p>
        </c:rich>
      </c:tx>
      <c:layout/>
      <c:overlay val="0"/>
    </c:title>
    <c:autoTitleDeleted val="0"/>
    <c:view3D>
      <c:rotX val="15"/>
      <c:rotY val="114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938783022826565E-2"/>
          <c:y val="0.20032891537667274"/>
          <c:w val="0.84405773790294936"/>
          <c:h val="0.71859681652245488"/>
        </c:manualLayout>
      </c:layout>
      <c:pie3D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4583415354330709"/>
                  <c:y val="-0.1616982820329277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3793195772403449"/>
                  <c:y val="5.896484530342797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'[Zeszyt1 (3).xlsx]Arkusz1'!$F$1:$G$1</c:f>
              <c:strCache>
                <c:ptCount val="2"/>
                <c:pt idx="0">
                  <c:v>projekty własne</c:v>
                </c:pt>
                <c:pt idx="1">
                  <c:v>projekty partnerów </c:v>
                </c:pt>
              </c:strCache>
            </c:strRef>
          </c:cat>
          <c:val>
            <c:numRef>
              <c:f>'[Zeszyt1 (3).xlsx]Arkusz1'!$F$3:$G$3</c:f>
              <c:numCache>
                <c:formatCode>General</c:formatCode>
                <c:ptCount val="2"/>
                <c:pt idx="0" formatCode="0.00">
                  <c:v>985750.3</c:v>
                </c:pt>
                <c:pt idx="1">
                  <c:v>448995.99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pl-PL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invertIfNegative val="0"/>
          <c:cat>
            <c:strRef>
              <c:f>'Slajd 20'!$B$32:$B$48</c:f>
              <c:strCache>
                <c:ptCount val="17"/>
                <c:pt idx="0">
                  <c:v>Centrum Doradztwa Rolniczego</c:v>
                </c:pt>
                <c:pt idx="1">
                  <c:v>Dolnośląski Ośrodek Doradztwa Rolniczego</c:v>
                </c:pt>
                <c:pt idx="2">
                  <c:v>Kujawsko-Pomorski Ośrodek Doradztwa Rolniczego</c:v>
                </c:pt>
                <c:pt idx="3">
                  <c:v>Lubelski Ośrodek Doradztwa Rolniczego</c:v>
                </c:pt>
                <c:pt idx="4">
                  <c:v>Lubuski Ośrodek Doradztwa Rolniczego</c:v>
                </c:pt>
                <c:pt idx="5">
                  <c:v>Łódzki Ośrodek Doradztwa Rolniczego</c:v>
                </c:pt>
                <c:pt idx="6">
                  <c:v>Małopolski Ośrodek Doradztwa Rolniczego</c:v>
                </c:pt>
                <c:pt idx="7">
                  <c:v>Mazowiecki Ośrodek Doradztwa Rolniczego</c:v>
                </c:pt>
                <c:pt idx="8">
                  <c:v>Opolski Ośrodek Doradztwa Rolniczego</c:v>
                </c:pt>
                <c:pt idx="9">
                  <c:v>Podkarpacki Ośrodek Doradztwa Rolniczego</c:v>
                </c:pt>
                <c:pt idx="10">
                  <c:v>Podlaski Ośrodek Doradztwa Rolniczego</c:v>
                </c:pt>
                <c:pt idx="11">
                  <c:v>Pomorski Ośrodek Doradztwa Rolniczego</c:v>
                </c:pt>
                <c:pt idx="12">
                  <c:v>Śląski Ośrodek Doradztwa Rolniczego</c:v>
                </c:pt>
                <c:pt idx="13">
                  <c:v>Świętokrzyski Ośrodek Doradztwa Rolniczego</c:v>
                </c:pt>
                <c:pt idx="14">
                  <c:v>Warmińsko-Mazurski Ośrodek Doradztwa Rolniczego</c:v>
                </c:pt>
                <c:pt idx="15">
                  <c:v>Wielkopolski Ośrodek Doradztwa Rolniczego</c:v>
                </c:pt>
                <c:pt idx="16">
                  <c:v>Zachodniopomorski Ośrodek Doradztwa Rolniczego</c:v>
                </c:pt>
              </c:strCache>
            </c:strRef>
          </c:cat>
          <c:val>
            <c:numRef>
              <c:f>'Slajd 20'!$K$32:$K$48</c:f>
              <c:numCache>
                <c:formatCode>0.00%</c:formatCode>
                <c:ptCount val="17"/>
                <c:pt idx="0">
                  <c:v>0.11253880181818182</c:v>
                </c:pt>
                <c:pt idx="1">
                  <c:v>0.12300115475401251</c:v>
                </c:pt>
                <c:pt idx="2">
                  <c:v>8.7198461196102847E-2</c:v>
                </c:pt>
                <c:pt idx="3">
                  <c:v>0.12579266677719689</c:v>
                </c:pt>
                <c:pt idx="4">
                  <c:v>0.13222656617872922</c:v>
                </c:pt>
                <c:pt idx="5">
                  <c:v>8.7312849510159662E-2</c:v>
                </c:pt>
                <c:pt idx="6">
                  <c:v>5.8041678109179817E-2</c:v>
                </c:pt>
                <c:pt idx="7">
                  <c:v>8.5455517438390055E-2</c:v>
                </c:pt>
                <c:pt idx="8">
                  <c:v>9.4407779312230725E-2</c:v>
                </c:pt>
                <c:pt idx="9">
                  <c:v>5.5655376384466576E-2</c:v>
                </c:pt>
                <c:pt idx="10">
                  <c:v>0.13080559788284243</c:v>
                </c:pt>
                <c:pt idx="11">
                  <c:v>0.12325159173981153</c:v>
                </c:pt>
                <c:pt idx="12">
                  <c:v>0.13498827341021927</c:v>
                </c:pt>
                <c:pt idx="13">
                  <c:v>0.11024233789553405</c:v>
                </c:pt>
                <c:pt idx="14">
                  <c:v>0.145531949550783</c:v>
                </c:pt>
                <c:pt idx="15">
                  <c:v>6.4297533556114506E-2</c:v>
                </c:pt>
                <c:pt idx="16">
                  <c:v>4.5999309844963927E-2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011904"/>
        <c:axId val="66014208"/>
        <c:axId val="0"/>
      </c:bar3DChart>
      <c:catAx>
        <c:axId val="66011904"/>
        <c:scaling>
          <c:orientation val="maxMin"/>
        </c:scaling>
        <c:delete val="0"/>
        <c:axPos val="l"/>
        <c:majorTickMark val="out"/>
        <c:minorTickMark val="none"/>
        <c:tickLblPos val="nextTo"/>
        <c:crossAx val="66014208"/>
        <c:crosses val="autoZero"/>
        <c:auto val="1"/>
        <c:lblAlgn val="ctr"/>
        <c:lblOffset val="100"/>
        <c:noMultiLvlLbl val="0"/>
      </c:catAx>
      <c:valAx>
        <c:axId val="66014208"/>
        <c:scaling>
          <c:orientation val="minMax"/>
        </c:scaling>
        <c:delete val="0"/>
        <c:axPos val="t"/>
        <c:majorGridlines/>
        <c:numFmt formatCode="0.00%" sourceLinked="1"/>
        <c:majorTickMark val="out"/>
        <c:minorTickMark val="none"/>
        <c:tickLblPos val="nextTo"/>
        <c:crossAx val="660119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pPr>
            <a:r>
              <a:rPr lang="pl-PL" sz="2000" b="1" i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Budżet operacji własnych IZ </a:t>
            </a:r>
            <a:r>
              <a:rPr lang="pl-PL" sz="2000" b="1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2000" b="1" i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podziale na Departamenty</a:t>
            </a:r>
            <a:endParaRPr lang="pl-P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1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783609444317852E-2"/>
          <c:y val="0.15801228364042436"/>
          <c:w val="0.91644349922497637"/>
          <c:h val="0.8370742601898381"/>
        </c:manualLayout>
      </c:layout>
      <c:pie3DChart>
        <c:varyColors val="1"/>
        <c:ser>
          <c:idx val="0"/>
          <c:order val="0"/>
          <c:tx>
            <c:strRef>
              <c:f>'Tabela 9'!$G$7</c:f>
              <c:strCache>
                <c:ptCount val="1"/>
                <c:pt idx="0">
                  <c:v>budżet operacji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  <a:contourClr>
                <a:srgbClr val="000000"/>
              </a:contourClr>
            </a:sp3d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  <a:contourClr>
                  <a:srgbClr val="000000"/>
                </a:contourClr>
              </a:sp3d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2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'Tabela 9'!$F$8:$F$13</c:f>
              <c:strCache>
                <c:ptCount val="6"/>
                <c:pt idx="0">
                  <c:v>Departament Gospodarki Ziemią</c:v>
                </c:pt>
                <c:pt idx="1">
                  <c:v>Departament Płatności Bezpośrednich</c:v>
                </c:pt>
                <c:pt idx="2">
                  <c:v>Departament Rozwoju Obszarów Wiejskich</c:v>
                </c:pt>
                <c:pt idx="3">
                  <c:v>Departament Rynków Rolnych</c:v>
                </c:pt>
                <c:pt idx="4">
                  <c:v>Departament Spraw Społecznych i Oświaty Rolniczej</c:v>
                </c:pt>
                <c:pt idx="5">
                  <c:v>Departament Strategii, Analiz i Rozwoju</c:v>
                </c:pt>
              </c:strCache>
            </c:strRef>
          </c:cat>
          <c:val>
            <c:numRef>
              <c:f>'Tabela 9'!$G$8:$G$13</c:f>
              <c:numCache>
                <c:formatCode>#,##0.00</c:formatCode>
                <c:ptCount val="6"/>
                <c:pt idx="0">
                  <c:v>80000</c:v>
                </c:pt>
                <c:pt idx="1">
                  <c:v>150000</c:v>
                </c:pt>
                <c:pt idx="2">
                  <c:v>718500</c:v>
                </c:pt>
                <c:pt idx="3">
                  <c:v>2151499.4</c:v>
                </c:pt>
                <c:pt idx="4">
                  <c:v>2033965.86</c:v>
                </c:pt>
                <c:pt idx="5">
                  <c:v>1275946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3175">
      <a:noFill/>
      <a:prstDash val="solid"/>
    </a:ln>
  </c:spPr>
  <c:txPr>
    <a:bodyPr/>
    <a:lstStyle/>
    <a:p>
      <a:pPr>
        <a:defRPr sz="14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pl-PL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Operacje własne IZ w podziale na działania </a:t>
            </a:r>
          </a:p>
        </c:rich>
      </c:tx>
      <c:layout>
        <c:manualLayout>
          <c:xMode val="edge"/>
          <c:yMode val="edge"/>
          <c:x val="0.2322197710200018"/>
          <c:y val="1.7647058823529412E-2"/>
        </c:manualLayout>
      </c:layout>
      <c:overlay val="0"/>
    </c:title>
    <c:autoTitleDeleted val="0"/>
    <c:view3D>
      <c:rotX val="30"/>
      <c:rotY val="79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63218390804599E-2"/>
          <c:y val="0.11943940095723329"/>
          <c:w val="0.80890804597701149"/>
          <c:h val="0.7512683341052957"/>
        </c:manualLayout>
      </c:layout>
      <c:pie3DChart>
        <c:varyColors val="1"/>
        <c:ser>
          <c:idx val="0"/>
          <c:order val="0"/>
          <c:explosion val="25"/>
          <c:dPt>
            <c:idx val="5"/>
            <c:bubble3D val="0"/>
            <c:explosion val="15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050" dirty="0"/>
                      <a:t>2. </a:t>
                    </a:r>
                    <a:r>
                      <a:rPr lang="en-US" sz="1050" dirty="0" err="1"/>
                      <a:t>Działania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na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rzecz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tworzenia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sieci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kontaktów</a:t>
                    </a:r>
                    <a:r>
                      <a:rPr lang="en-US" sz="1050" dirty="0"/>
                      <a:t> dla </a:t>
                    </a:r>
                    <a:r>
                      <a:rPr lang="en-US" sz="1050" dirty="0" err="1"/>
                      <a:t>doradców</a:t>
                    </a:r>
                    <a:r>
                      <a:rPr lang="en-US" sz="1050" dirty="0"/>
                      <a:t> i </a:t>
                    </a:r>
                    <a:r>
                      <a:rPr lang="en-US" sz="1050" dirty="0" err="1"/>
                      <a:t>służb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wspierających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wdrażanie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innowacji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na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obszarach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wiejskich</a:t>
                    </a:r>
                    <a:r>
                      <a:rPr lang="en-US" sz="1050" dirty="0"/>
                      <a:t>; 909 </a:t>
                    </a:r>
                    <a:r>
                      <a:rPr lang="en-US" sz="1050" dirty="0" smtClean="0"/>
                      <a:t>000,00</a:t>
                    </a:r>
                    <a:r>
                      <a:rPr lang="pl-PL" sz="1050" dirty="0" smtClean="0"/>
                      <a:t> zł</a:t>
                    </a:r>
                    <a:endParaRPr lang="en-US" sz="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050" dirty="0"/>
                      <a:t>3. </a:t>
                    </a:r>
                    <a:r>
                      <a:rPr lang="en-US" sz="1050" dirty="0" err="1"/>
                      <a:t>Gromadzenie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przykładów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operacji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realizujących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poszczególne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priorytety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 smtClean="0"/>
                      <a:t>Programu</a:t>
                    </a:r>
                    <a:r>
                      <a:rPr lang="en-US" sz="1050" dirty="0" smtClean="0"/>
                      <a:t>; </a:t>
                    </a:r>
                    <a:r>
                      <a:rPr lang="en-US" sz="1050" dirty="0"/>
                      <a:t>180 </a:t>
                    </a:r>
                    <a:r>
                      <a:rPr lang="en-US" sz="1050" dirty="0" smtClean="0"/>
                      <a:t>000,00</a:t>
                    </a:r>
                    <a:r>
                      <a:rPr lang="pl-PL" sz="1050" dirty="0" smtClean="0"/>
                      <a:t> zł</a:t>
                    </a:r>
                    <a:endParaRPr lang="en-US" sz="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050" dirty="0"/>
                      <a:t>4. </a:t>
                    </a:r>
                    <a:r>
                      <a:rPr lang="en-US" sz="1050" dirty="0" err="1"/>
                      <a:t>Szkolenia</a:t>
                    </a:r>
                    <a:r>
                      <a:rPr lang="en-US" sz="1050" dirty="0"/>
                      <a:t> i </a:t>
                    </a:r>
                    <a:r>
                      <a:rPr lang="en-US" sz="1050" dirty="0" err="1"/>
                      <a:t>działania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na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rzecz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tworzenia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sieci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kontaktów</a:t>
                    </a:r>
                    <a:r>
                      <a:rPr lang="en-US" sz="1050" dirty="0"/>
                      <a:t> dla </a:t>
                    </a:r>
                    <a:r>
                      <a:rPr lang="en-US" sz="1050" dirty="0" err="1"/>
                      <a:t>Lokalnych</a:t>
                    </a:r>
                    <a:r>
                      <a:rPr lang="en-US" sz="1050" dirty="0"/>
                      <a:t> Grup </a:t>
                    </a:r>
                    <a:r>
                      <a:rPr lang="en-US" sz="1050" dirty="0" err="1"/>
                      <a:t>Działania</a:t>
                    </a:r>
                    <a:r>
                      <a:rPr lang="en-US" sz="1050" dirty="0"/>
                      <a:t> (LGD), w </a:t>
                    </a:r>
                    <a:r>
                      <a:rPr lang="en-US" sz="1050" dirty="0" err="1"/>
                      <a:t>tym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zapewnianie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pomocy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technicznej</a:t>
                    </a:r>
                    <a:r>
                      <a:rPr lang="en-US" sz="1050" dirty="0"/>
                      <a:t> w </a:t>
                    </a:r>
                    <a:r>
                      <a:rPr lang="en-US" sz="1050" dirty="0" err="1"/>
                      <a:t>zakresie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współpracy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międzyterytorialnej</a:t>
                    </a:r>
                    <a:r>
                      <a:rPr lang="en-US" sz="1050" dirty="0"/>
                      <a:t> i </a:t>
                    </a:r>
                    <a:r>
                      <a:rPr lang="en-US" sz="1050" dirty="0" err="1"/>
                      <a:t>międzynarodowej</a:t>
                    </a:r>
                    <a:r>
                      <a:rPr lang="en-US" sz="1050" dirty="0"/>
                      <a:t>; 808 </a:t>
                    </a:r>
                    <a:r>
                      <a:rPr lang="en-US" sz="1050" dirty="0" smtClean="0"/>
                      <a:t>500,00</a:t>
                    </a:r>
                    <a:r>
                      <a:rPr lang="pl-PL" sz="1050" dirty="0" smtClean="0"/>
                      <a:t> zł</a:t>
                    </a:r>
                    <a:endParaRPr lang="en-US" sz="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</c:dLbl>
            <c:dLbl>
              <c:idx val="3"/>
              <c:layout>
                <c:manualLayout>
                  <c:x val="-0.14005028735632183"/>
                  <c:y val="0.23540111162575267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7. </a:t>
                    </a:r>
                    <a:r>
                      <a:rPr lang="en-US" sz="1050" dirty="0" err="1"/>
                      <a:t>Współpraca</a:t>
                    </a:r>
                    <a:r>
                      <a:rPr lang="en-US" sz="1050" dirty="0"/>
                      <a:t> z </a:t>
                    </a:r>
                    <a:r>
                      <a:rPr lang="en-US" sz="1050" dirty="0" err="1"/>
                      <a:t>Europejską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Siecią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na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Rzecz</a:t>
                    </a:r>
                    <a:r>
                      <a:rPr lang="en-US" sz="1050" dirty="0"/>
                      <a:t> </a:t>
                    </a:r>
                    <a:r>
                      <a:rPr lang="en-US" sz="1050" dirty="0" smtClean="0"/>
                      <a:t>Roz</a:t>
                    </a:r>
                    <a:r>
                      <a:rPr lang="pl-PL" sz="1050" dirty="0" err="1" smtClean="0"/>
                      <a:t>wo</a:t>
                    </a:r>
                    <a:r>
                      <a:rPr lang="en-US" sz="1050" dirty="0" err="1" smtClean="0"/>
                      <a:t>ju</a:t>
                    </a:r>
                    <a:r>
                      <a:rPr lang="en-US" sz="1050" dirty="0" smtClean="0"/>
                      <a:t> </a:t>
                    </a:r>
                    <a:r>
                      <a:rPr lang="en-US" sz="1050" dirty="0"/>
                      <a:t>Obszarów Wiejskich (ESROW); 29 </a:t>
                    </a:r>
                    <a:r>
                      <a:rPr lang="en-US" sz="1050" dirty="0" smtClean="0"/>
                      <a:t>946,00</a:t>
                    </a:r>
                    <a:r>
                      <a:rPr lang="pl-PL" sz="1050" dirty="0" smtClean="0"/>
                      <a:t> zł</a:t>
                    </a:r>
                    <a:endParaRPr lang="en-US" sz="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050" dirty="0"/>
                      <a:t>10. </a:t>
                    </a:r>
                    <a:r>
                      <a:rPr lang="en-US" sz="1050" dirty="0" err="1"/>
                      <a:t>Organizacja</a:t>
                    </a:r>
                    <a:r>
                      <a:rPr lang="en-US" sz="1050" dirty="0"/>
                      <a:t> i </a:t>
                    </a:r>
                    <a:r>
                      <a:rPr lang="en-US" sz="1050" dirty="0" err="1"/>
                      <a:t>udział</a:t>
                    </a:r>
                    <a:r>
                      <a:rPr lang="en-US" sz="1050" dirty="0"/>
                      <a:t> w </a:t>
                    </a:r>
                    <a:r>
                      <a:rPr lang="en-US" sz="1050" dirty="0" err="1"/>
                      <a:t>targach</a:t>
                    </a:r>
                    <a:r>
                      <a:rPr lang="en-US" sz="1050" dirty="0"/>
                      <a:t>, </a:t>
                    </a:r>
                    <a:r>
                      <a:rPr lang="en-US" sz="1050" dirty="0" err="1"/>
                      <a:t>wystawach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tematycznych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na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rzecz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prezentacji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osiągnięć</a:t>
                    </a:r>
                    <a:r>
                      <a:rPr lang="en-US" sz="1050" dirty="0"/>
                      <a:t> i </a:t>
                    </a:r>
                    <a:r>
                      <a:rPr lang="en-US" sz="1050" dirty="0" err="1"/>
                      <a:t>promocji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polskiej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wsi</a:t>
                    </a:r>
                    <a:r>
                      <a:rPr lang="en-US" sz="1050" dirty="0"/>
                      <a:t> w </a:t>
                    </a:r>
                    <a:r>
                      <a:rPr lang="en-US" sz="1050" dirty="0" err="1"/>
                      <a:t>kraju</a:t>
                    </a:r>
                    <a:r>
                      <a:rPr lang="en-US" sz="1050" dirty="0"/>
                      <a:t> i </a:t>
                    </a:r>
                    <a:r>
                      <a:rPr lang="en-US" sz="1050" dirty="0" err="1"/>
                      <a:t>za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granicą</a:t>
                    </a:r>
                    <a:r>
                      <a:rPr lang="en-US" sz="1050" dirty="0"/>
                      <a:t>; 2 554 </a:t>
                    </a:r>
                    <a:r>
                      <a:rPr lang="en-US" sz="1050" dirty="0" smtClean="0"/>
                      <a:t>647,26</a:t>
                    </a:r>
                    <a:r>
                      <a:rPr lang="pl-PL" sz="1050" dirty="0" smtClean="0"/>
                      <a:t> zł</a:t>
                    </a:r>
                    <a:endParaRPr lang="en-US" sz="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050" dirty="0"/>
                      <a:t>11. </a:t>
                    </a:r>
                    <a:r>
                      <a:rPr lang="en-US" sz="1050" dirty="0" err="1"/>
                      <a:t>Aktywizacja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mieszkańców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wsi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na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rzecz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podejmowania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inicjatyw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służących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włączeniu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społecznemu</a:t>
                    </a:r>
                    <a:r>
                      <a:rPr lang="en-US" sz="1050" dirty="0"/>
                      <a:t>, w </a:t>
                    </a:r>
                    <a:r>
                      <a:rPr lang="en-US" sz="1050" dirty="0" err="1"/>
                      <a:t>szczególności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osób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starszych</a:t>
                    </a:r>
                    <a:r>
                      <a:rPr lang="en-US" sz="1050" dirty="0"/>
                      <a:t>, </a:t>
                    </a:r>
                    <a:r>
                      <a:rPr lang="en-US" sz="1050" dirty="0" err="1"/>
                      <a:t>młodzieży</a:t>
                    </a:r>
                    <a:r>
                      <a:rPr lang="en-US" sz="1050" dirty="0"/>
                      <a:t>, </a:t>
                    </a:r>
                    <a:r>
                      <a:rPr lang="en-US" sz="1050" dirty="0" err="1"/>
                      <a:t>niepełnosprawnych</a:t>
                    </a:r>
                    <a:r>
                      <a:rPr lang="en-US" sz="1050" dirty="0"/>
                      <a:t>, </a:t>
                    </a:r>
                    <a:r>
                      <a:rPr lang="en-US" sz="1050" dirty="0" err="1"/>
                      <a:t>mniejszości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narodowych</a:t>
                    </a:r>
                    <a:r>
                      <a:rPr lang="en-US" sz="1050" dirty="0"/>
                      <a:t> i </a:t>
                    </a:r>
                    <a:r>
                      <a:rPr lang="en-US" sz="1050" dirty="0" err="1"/>
                      <a:t>innych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osób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wykluczonych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społecznie</a:t>
                    </a:r>
                    <a:r>
                      <a:rPr lang="en-US" sz="1050" dirty="0"/>
                      <a:t>; 293 </a:t>
                    </a:r>
                    <a:r>
                      <a:rPr lang="en-US" sz="1050" dirty="0" smtClean="0"/>
                      <a:t>724,00</a:t>
                    </a:r>
                    <a:r>
                      <a:rPr lang="pl-PL" sz="1050" dirty="0" smtClean="0"/>
                      <a:t> zł</a:t>
                    </a:r>
                    <a:endParaRPr lang="en-US" sz="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050" dirty="0"/>
                      <a:t>12. </a:t>
                    </a:r>
                    <a:r>
                      <a:rPr lang="en-US" sz="1050" dirty="0" err="1"/>
                      <a:t>Identyfikacja</a:t>
                    </a:r>
                    <a:r>
                      <a:rPr lang="en-US" sz="1050" dirty="0"/>
                      <a:t>, </a:t>
                    </a:r>
                    <a:r>
                      <a:rPr lang="en-US" sz="1050" dirty="0" err="1"/>
                      <a:t>gromadzenie</a:t>
                    </a:r>
                    <a:r>
                      <a:rPr lang="en-US" sz="1050" dirty="0"/>
                      <a:t> i </a:t>
                    </a:r>
                    <a:r>
                      <a:rPr lang="en-US" sz="1050" dirty="0" err="1"/>
                      <a:t>upowszechnianie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dobrych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praktyk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mają-cych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wpływ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na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rozwój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obszarów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wiejskich</a:t>
                    </a:r>
                    <a:r>
                      <a:rPr lang="en-US" sz="1050" dirty="0"/>
                      <a:t>; 564 </a:t>
                    </a:r>
                    <a:r>
                      <a:rPr lang="en-US" sz="1050" dirty="0" smtClean="0"/>
                      <a:t>534,00</a:t>
                    </a:r>
                    <a:r>
                      <a:rPr lang="pl-PL" sz="1050" dirty="0" smtClean="0"/>
                      <a:t> zł</a:t>
                    </a:r>
                    <a:endParaRPr lang="en-US" sz="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050" dirty="0"/>
                      <a:t>13. Promocja </a:t>
                    </a:r>
                    <a:r>
                      <a:rPr lang="en-US" sz="1050" dirty="0" err="1"/>
                      <a:t>zrównoważonego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rozwoju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obszarów</a:t>
                    </a:r>
                    <a:r>
                      <a:rPr lang="en-US" sz="1050" dirty="0"/>
                      <a:t> </a:t>
                    </a:r>
                    <a:r>
                      <a:rPr lang="en-US" sz="1050" dirty="0" err="1"/>
                      <a:t>wiejskich</a:t>
                    </a:r>
                    <a:r>
                      <a:rPr lang="en-US" sz="1050" dirty="0"/>
                      <a:t>; 1 069 </a:t>
                    </a:r>
                    <a:r>
                      <a:rPr lang="en-US" sz="1050" dirty="0" smtClean="0"/>
                      <a:t>560,00</a:t>
                    </a:r>
                    <a:r>
                      <a:rPr lang="pl-PL" sz="1050" dirty="0" smtClean="0"/>
                      <a:t> zł</a:t>
                    </a:r>
                    <a:endParaRPr lang="en-US" sz="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z="1050" dirty="0"/>
                      <a:t>8. Plan </a:t>
                    </a:r>
                    <a:r>
                      <a:rPr lang="en-US" sz="1050" dirty="0" err="1"/>
                      <a:t>komunikacyjny</a:t>
                    </a:r>
                    <a:r>
                      <a:rPr lang="en-US" sz="1050" dirty="0"/>
                      <a:t> PROW 2014-2020; 7 354 </a:t>
                    </a:r>
                    <a:r>
                      <a:rPr lang="en-US" sz="1050" dirty="0" smtClean="0"/>
                      <a:t>870,00</a:t>
                    </a:r>
                    <a:r>
                      <a:rPr lang="pl-PL" sz="1050" dirty="0" smtClean="0"/>
                      <a:t> zł</a:t>
                    </a:r>
                    <a:endParaRPr lang="en-US" sz="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</c:dLbl>
            <c:numFmt formatCode="#,##0.00" sourceLinked="0"/>
            <c:txPr>
              <a:bodyPr/>
              <a:lstStyle/>
              <a:p>
                <a:pPr>
                  <a:defRPr sz="1050"/>
                </a:pPr>
                <a:endParaRPr lang="pl-PL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; </c:separator>
            <c:showLeaderLines val="1"/>
          </c:dLbls>
          <c:cat>
            <c:strRef>
              <c:f>'Tabela 10'!$E$10:$E$18</c:f>
              <c:strCache>
                <c:ptCount val="9"/>
                <c:pt idx="0">
                  <c:v>2. Działania na rzecz tworzenia sieci kontaktów dla doradców i służb wspierających wdrażanie innowacji na obszarach wiejskich</c:v>
                </c:pt>
                <c:pt idx="1">
                  <c:v>3. Gromadzenie przykładów operacji realizujących poszczególne priorytety Programu.</c:v>
                </c:pt>
                <c:pt idx="2">
                  <c:v>4. Szkolenia i działania na rzecz tworzenia sieci kontaktów dla Lokalnych Grup Działania (LGD), w tym zapewnianie pomocy technicznej w zakresie współpracy międzyterytorialnej i międzynarodowej</c:v>
                </c:pt>
                <c:pt idx="3">
                  <c:v>7. Współpraca z Europejską Siecią na Rzecz Rozowju Obszarów Wiejskich (ESROW)</c:v>
                </c:pt>
                <c:pt idx="4">
                  <c:v>10. Organizacja i udział w targach, wystawach tematycznych na rzecz prezentacji osiągnięć i promocji polskiej wsi w kraju i za granicą</c:v>
                </c:pt>
                <c:pt idx="5">
                  <c:v>11. Aktywizacja mieszkańców wsi na rzecz podejmowania inicjatyw służących włączeniu społecznemu, w szczególności osób starszych, młodzieży, niepełnosprawnych, mniejszości narodowych i innych osób wykluczonych społecznie</c:v>
                </c:pt>
                <c:pt idx="6">
                  <c:v>12. Identyfikacja, gromadzenie i upowszechnianie dobrych praktyk mają-cych wpływ na rozwój obszarów wiejskich</c:v>
                </c:pt>
                <c:pt idx="7">
                  <c:v>13. Promocja zrównoważonego rozwoju obszarów wiejskich</c:v>
                </c:pt>
                <c:pt idx="8">
                  <c:v>8. Plan komunikacyjny PROW 2014-2020</c:v>
                </c:pt>
              </c:strCache>
            </c:strRef>
          </c:cat>
          <c:val>
            <c:numRef>
              <c:f>'Tabela 10'!$F$10:$F$18</c:f>
              <c:numCache>
                <c:formatCode>#,##0.00</c:formatCode>
                <c:ptCount val="9"/>
                <c:pt idx="0">
                  <c:v>909000</c:v>
                </c:pt>
                <c:pt idx="1">
                  <c:v>180000</c:v>
                </c:pt>
                <c:pt idx="2">
                  <c:v>808500</c:v>
                </c:pt>
                <c:pt idx="3">
                  <c:v>29946</c:v>
                </c:pt>
                <c:pt idx="4">
                  <c:v>2554647.2599999998</c:v>
                </c:pt>
                <c:pt idx="5">
                  <c:v>293724</c:v>
                </c:pt>
                <c:pt idx="6">
                  <c:v>564534</c:v>
                </c:pt>
                <c:pt idx="7">
                  <c:v>1069560</c:v>
                </c:pt>
                <c:pt idx="8" formatCode="General">
                  <c:v>7354870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softEdge">
      <a:bevelT w="95250"/>
    </a:sp3d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hPercent val="139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9072524485508195"/>
          <c:y val="2.2391857506361322E-2"/>
          <c:w val="0.48382740755980325"/>
          <c:h val="0.91032742281260648"/>
        </c:manualLayout>
      </c:layout>
      <c:bar3DChart>
        <c:barDir val="bar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33"/>
        <c:gapDepth val="391"/>
        <c:shape val="box"/>
        <c:axId val="100041088"/>
        <c:axId val="100042624"/>
        <c:axId val="0"/>
      </c:bar3DChart>
      <c:catAx>
        <c:axId val="100041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042624"/>
        <c:crosses val="autoZero"/>
        <c:auto val="1"/>
        <c:lblAlgn val="l"/>
        <c:lblOffset val="100"/>
        <c:noMultiLvlLbl val="0"/>
      </c:catAx>
      <c:valAx>
        <c:axId val="10004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0041088"/>
        <c:crosses val="autoZero"/>
        <c:crossBetween val="between"/>
      </c:valAx>
    </c:plotArea>
    <c:plotVisOnly val="1"/>
    <c:dispBlanksAs val="gap"/>
    <c:showDLblsOverMax val="0"/>
  </c:chart>
  <c:spPr>
    <a:noFill/>
  </c:sp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Operacje własne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 w podziale na priorytety PROW</a:t>
            </a:r>
          </a:p>
        </c:rich>
      </c:tx>
      <c:layout/>
      <c:overlay val="0"/>
    </c:title>
    <c:autoTitleDeleted val="0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121648256"/>
        <c:axId val="121650176"/>
        <c:axId val="0"/>
      </c:bar3DChart>
      <c:catAx>
        <c:axId val="121648256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priorytety</a:t>
                </a:r>
                <a:r>
                  <a:rPr lang="pl-PL" baseline="0"/>
                  <a:t> PROW</a:t>
                </a:r>
                <a:endParaRPr lang="pl-PL"/>
              </a:p>
            </c:rich>
          </c:tx>
          <c:layout/>
          <c:overlay val="0"/>
        </c:title>
        <c:majorTickMark val="none"/>
        <c:minorTickMark val="none"/>
        <c:tickLblPos val="nextTo"/>
        <c:crossAx val="121650176"/>
        <c:crosses val="autoZero"/>
        <c:auto val="1"/>
        <c:lblAlgn val="ctr"/>
        <c:lblOffset val="100"/>
        <c:noMultiLvlLbl val="0"/>
      </c:catAx>
      <c:valAx>
        <c:axId val="12165017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liczba operacji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crossAx val="1216482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Stopień wykorzystania Planu komunikacyjnego na lata 2016-2017 przez podmioty wdrażające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IZ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</c:title>
    <c:autoTitleDeleted val="0"/>
    <c:view3D>
      <c:rotX val="15"/>
      <c:rotY val="114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Pt>
            <c:idx val="12"/>
            <c:bubble3D val="0"/>
          </c:dPt>
          <c:dPt>
            <c:idx val="13"/>
            <c:bubble3D val="0"/>
          </c:dPt>
          <c:dPt>
            <c:idx val="14"/>
            <c:bubble3D val="0"/>
          </c:dPt>
          <c:dPt>
            <c:idx val="15"/>
            <c:bubble3D val="0"/>
          </c:dPt>
          <c:dPt>
            <c:idx val="16"/>
            <c:bubble3D val="0"/>
          </c:dPt>
          <c:dPt>
            <c:idx val="17"/>
            <c:bubble3D val="0"/>
          </c:dPt>
          <c:dPt>
            <c:idx val="18"/>
            <c:bubble3D val="0"/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</c:spPr>
          </c:dPt>
          <c:dLbls>
            <c:dLbl>
              <c:idx val="18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pl-PL"/>
                      <a:t>IZ</a:t>
                    </a:r>
                    <a:r>
                      <a:rPr lang="pl-PL" baseline="0"/>
                      <a:t> </a:t>
                    </a:r>
                    <a:r>
                      <a:rPr lang="en-US"/>
                      <a:t> 63,18%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'Tabela 7'!$G$9:$G$27</c:f>
              <c:strCache>
                <c:ptCount val="19"/>
                <c:pt idx="0">
                  <c:v>Województwo Dolnośląskie</c:v>
                </c:pt>
                <c:pt idx="1">
                  <c:v>Województwo Kujawsko-Pomorskie</c:v>
                </c:pt>
                <c:pt idx="2">
                  <c:v>Województwo Lubelskie</c:v>
                </c:pt>
                <c:pt idx="3">
                  <c:v>Województwo Lubuskie</c:v>
                </c:pt>
                <c:pt idx="4">
                  <c:v>Województwo Łódzkie</c:v>
                </c:pt>
                <c:pt idx="5">
                  <c:v>Województwo Małopolskie</c:v>
                </c:pt>
                <c:pt idx="6">
                  <c:v>Województwo Mazowieckie</c:v>
                </c:pt>
                <c:pt idx="7">
                  <c:v>Województwo Opolskie</c:v>
                </c:pt>
                <c:pt idx="8">
                  <c:v>Województwo Podkarpackie</c:v>
                </c:pt>
                <c:pt idx="9">
                  <c:v>Województwo Podlaskie</c:v>
                </c:pt>
                <c:pt idx="10">
                  <c:v>Województwo Pomorskie</c:v>
                </c:pt>
                <c:pt idx="11">
                  <c:v>Województwo Śląskie</c:v>
                </c:pt>
                <c:pt idx="12">
                  <c:v>Województwo Świętokrzyskie</c:v>
                </c:pt>
                <c:pt idx="13">
                  <c:v>Województwo Warmińsko-Mazurskie</c:v>
                </c:pt>
                <c:pt idx="14">
                  <c:v>Województwo Wielkopolskie </c:v>
                </c:pt>
                <c:pt idx="15">
                  <c:v>Województwo Zachodniopomorskie</c:v>
                </c:pt>
                <c:pt idx="16">
                  <c:v>ARiMR</c:v>
                </c:pt>
                <c:pt idx="17">
                  <c:v>ARR</c:v>
                </c:pt>
                <c:pt idx="18">
                  <c:v>IZ</c:v>
                </c:pt>
              </c:strCache>
            </c:strRef>
          </c:cat>
          <c:val>
            <c:numRef>
              <c:f>'Tabela 7'!$I$9:$I$27</c:f>
              <c:numCache>
                <c:formatCode>0.00%</c:formatCode>
                <c:ptCount val="19"/>
                <c:pt idx="0">
                  <c:v>8.5899826886078872E-3</c:v>
                </c:pt>
                <c:pt idx="1">
                  <c:v>1.4774770224405567E-2</c:v>
                </c:pt>
                <c:pt idx="2">
                  <c:v>1.8897961914937353E-2</c:v>
                </c:pt>
                <c:pt idx="3">
                  <c:v>9.0194818230382827E-3</c:v>
                </c:pt>
                <c:pt idx="4">
                  <c:v>2.2265235128871644E-2</c:v>
                </c:pt>
                <c:pt idx="5">
                  <c:v>1.4173471436203015E-2</c:v>
                </c:pt>
                <c:pt idx="6">
                  <c:v>7.7309844197470987E-2</c:v>
                </c:pt>
                <c:pt idx="7">
                  <c:v>6.1847875357976794E-3</c:v>
                </c:pt>
                <c:pt idx="8">
                  <c:v>8.5899826886078872E-3</c:v>
                </c:pt>
                <c:pt idx="9">
                  <c:v>1.5528111706196479E-2</c:v>
                </c:pt>
                <c:pt idx="10">
                  <c:v>4.8576352104077606E-3</c:v>
                </c:pt>
                <c:pt idx="11">
                  <c:v>8.5899826886078872E-3</c:v>
                </c:pt>
                <c:pt idx="12">
                  <c:v>6.5842217308179456E-3</c:v>
                </c:pt>
                <c:pt idx="13">
                  <c:v>1.5461968839494198E-2</c:v>
                </c:pt>
                <c:pt idx="14">
                  <c:v>2.2333954990380506E-2</c:v>
                </c:pt>
                <c:pt idx="15">
                  <c:v>1.8897961914937353E-2</c:v>
                </c:pt>
                <c:pt idx="16">
                  <c:v>5.9270880551394428E-2</c:v>
                </c:pt>
                <c:pt idx="17">
                  <c:v>3.6887704960208191E-2</c:v>
                </c:pt>
                <c:pt idx="18">
                  <c:v>0.63178205976961499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180615720907228"/>
          <c:y val="7.0449365901484429E-2"/>
          <c:w val="0.69545317473613666"/>
          <c:h val="0.8733363247903444"/>
        </c:manualLayout>
      </c:layout>
      <c:bar3DChart>
        <c:barDir val="bar"/>
        <c:grouping val="stack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'Slajd 6'!$B$32:$B$48</c:f>
              <c:strCache>
                <c:ptCount val="17"/>
                <c:pt idx="0">
                  <c:v>woj. dolnośląskie</c:v>
                </c:pt>
                <c:pt idx="1">
                  <c:v>woj. kujawsko-pomorskie</c:v>
                </c:pt>
                <c:pt idx="2">
                  <c:v>woj. lubelskie</c:v>
                </c:pt>
                <c:pt idx="3">
                  <c:v>woj. lubuskie</c:v>
                </c:pt>
                <c:pt idx="4">
                  <c:v>woj. łódzkie</c:v>
                </c:pt>
                <c:pt idx="5">
                  <c:v>woj. małopolskie</c:v>
                </c:pt>
                <c:pt idx="6">
                  <c:v>woj. mazowieckie</c:v>
                </c:pt>
                <c:pt idx="7">
                  <c:v>woj. opolskie</c:v>
                </c:pt>
                <c:pt idx="8">
                  <c:v>woj. podkarpackie</c:v>
                </c:pt>
                <c:pt idx="9">
                  <c:v>woj. podlaskie</c:v>
                </c:pt>
                <c:pt idx="10">
                  <c:v>woj. pomorskie</c:v>
                </c:pt>
                <c:pt idx="11">
                  <c:v>woj. śląskie</c:v>
                </c:pt>
                <c:pt idx="12">
                  <c:v>woj. świętokrzyskie</c:v>
                </c:pt>
                <c:pt idx="13">
                  <c:v>woj. warmińsko-mazurskie</c:v>
                </c:pt>
                <c:pt idx="14">
                  <c:v>woj. wielkopolskie </c:v>
                </c:pt>
                <c:pt idx="15">
                  <c:v>woj. zachodniopomorskie</c:v>
                </c:pt>
                <c:pt idx="16">
                  <c:v>Ogółem</c:v>
                </c:pt>
              </c:strCache>
            </c:strRef>
          </c:cat>
          <c:val>
            <c:numRef>
              <c:f>'Slajd 6'!$F$32:$F$48</c:f>
              <c:numCache>
                <c:formatCode>0.00%</c:formatCode>
                <c:ptCount val="17"/>
                <c:pt idx="0">
                  <c:v>9.6701271059089655E-2</c:v>
                </c:pt>
                <c:pt idx="1">
                  <c:v>0.15185320408077546</c:v>
                </c:pt>
                <c:pt idx="2">
                  <c:v>0.11471940850961335</c:v>
                </c:pt>
                <c:pt idx="3">
                  <c:v>0.10004349173592698</c:v>
                </c:pt>
                <c:pt idx="4">
                  <c:v>0.11436831742447101</c:v>
                </c:pt>
                <c:pt idx="5">
                  <c:v>8.8986101739068596E-2</c:v>
                </c:pt>
                <c:pt idx="6">
                  <c:v>0.12038264562218377</c:v>
                </c:pt>
                <c:pt idx="7">
                  <c:v>0.10582977453108766</c:v>
                </c:pt>
                <c:pt idx="8">
                  <c:v>6.6422097551389225E-2</c:v>
                </c:pt>
                <c:pt idx="9">
                  <c:v>6.8349524743026149E-2</c:v>
                </c:pt>
                <c:pt idx="10">
                  <c:v>8.0634594927129419E-2</c:v>
                </c:pt>
                <c:pt idx="11">
                  <c:v>0.10777420972727982</c:v>
                </c:pt>
                <c:pt idx="12">
                  <c:v>8.8271933993014987E-2</c:v>
                </c:pt>
                <c:pt idx="13">
                  <c:v>0.12588353698575191</c:v>
                </c:pt>
                <c:pt idx="14">
                  <c:v>0.14679893057914786</c:v>
                </c:pt>
                <c:pt idx="15">
                  <c:v>0.12362510876156826</c:v>
                </c:pt>
                <c:pt idx="16">
                  <c:v>0.10707712263423007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867584"/>
        <c:axId val="66869888"/>
        <c:axId val="0"/>
      </c:bar3DChart>
      <c:catAx>
        <c:axId val="66867584"/>
        <c:scaling>
          <c:orientation val="maxMin"/>
        </c:scaling>
        <c:delete val="0"/>
        <c:axPos val="l"/>
        <c:majorTickMark val="out"/>
        <c:minorTickMark val="none"/>
        <c:tickLblPos val="nextTo"/>
        <c:crossAx val="66869888"/>
        <c:crosses val="autoZero"/>
        <c:auto val="1"/>
        <c:lblAlgn val="ctr"/>
        <c:lblOffset val="100"/>
        <c:noMultiLvlLbl val="0"/>
      </c:catAx>
      <c:valAx>
        <c:axId val="66869888"/>
        <c:scaling>
          <c:orientation val="minMax"/>
        </c:scaling>
        <c:delete val="0"/>
        <c:axPos val="t"/>
        <c:majorGridlines/>
        <c:numFmt formatCode="0.00%" sourceLinked="1"/>
        <c:majorTickMark val="out"/>
        <c:minorTickMark val="none"/>
        <c:tickLblPos val="nextTo"/>
        <c:crossAx val="668675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Budżet operacji 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jednostek regionalnych w 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podziale na operacje własne, partnerów KSOW i plany komunikacyjne</a:t>
            </a:r>
          </a:p>
        </c:rich>
      </c:tx>
      <c:layout>
        <c:manualLayout>
          <c:xMode val="edge"/>
          <c:yMode val="edge"/>
          <c:x val="0.13754062295611105"/>
          <c:y val="3.0732860520094562E-2"/>
        </c:manualLayout>
      </c:layout>
      <c:overlay val="0"/>
      <c:spPr>
        <a:noFill/>
        <a:ln>
          <a:solidFill>
            <a:srgbClr val="92D050">
              <a:alpha val="62000"/>
            </a:srgbClr>
          </a:solidFill>
        </a:ln>
        <a:effectLst>
          <a:glow rad="419100">
            <a:schemeClr val="accent3">
              <a:satMod val="175000"/>
              <a:alpha val="17000"/>
            </a:schemeClr>
          </a:glow>
          <a:outerShdw blurRad="622300" dist="317500" dir="5400000" sx="90000" sy="-19000" rotWithShape="0">
            <a:schemeClr val="tx1">
              <a:alpha val="15000"/>
            </a:schemeClr>
          </a:outerShdw>
          <a:softEdge rad="12700"/>
        </a:effectLst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574973031283712E-2"/>
          <c:y val="0.23483131984388475"/>
          <c:w val="0.97680775339975712"/>
          <c:h val="0.5642245428541290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explosion val="15"/>
            <c:spPr>
              <a:effectLst>
                <a:outerShdw blurRad="304800" dist="254000" dir="7560000" algn="t" rotWithShape="0">
                  <a:schemeClr val="tx1"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2"/>
            <c:bubble3D val="0"/>
            <c:explosion val="7"/>
          </c:dPt>
          <c:dLbls>
            <c:numFmt formatCode="0.00%" sourceLinked="0"/>
            <c:txPr>
              <a:bodyPr/>
              <a:lstStyle/>
              <a:p>
                <a:pPr>
                  <a:defRPr sz="2400" b="1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'Tabela 1'!$E$8:$E$10</c:f>
              <c:strCache>
                <c:ptCount val="3"/>
                <c:pt idx="0">
                  <c:v>budżet operacji własnych</c:v>
                </c:pt>
                <c:pt idx="1">
                  <c:v>budżet operacji partnerów KSOW</c:v>
                </c:pt>
                <c:pt idx="2">
                  <c:v>budżet planów komunikacyjnych</c:v>
                </c:pt>
              </c:strCache>
            </c:strRef>
          </c:cat>
          <c:val>
            <c:numRef>
              <c:f>'Tabela 1'!$F$8:$F$10</c:f>
              <c:numCache>
                <c:formatCode>#,##0.00\ "zł"</c:formatCode>
                <c:ptCount val="3"/>
                <c:pt idx="0">
                  <c:v>5892984.9500000002</c:v>
                </c:pt>
                <c:pt idx="1">
                  <c:v>8887016.6899999995</c:v>
                </c:pt>
                <c:pt idx="2">
                  <c:v>3167170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5965480043149946"/>
          <c:y val="0.82190800618007853"/>
          <c:w val="0.7227621061930366"/>
          <c:h val="0.14814864453999987"/>
        </c:manualLayout>
      </c:layout>
      <c:overlay val="0"/>
      <c:txPr>
        <a:bodyPr/>
        <a:lstStyle/>
        <a:p>
          <a:pPr>
            <a:defRPr sz="1400" b="1"/>
          </a:pPr>
          <a:endParaRPr lang="pl-PL"/>
        </a:p>
      </c:txPr>
    </c:legend>
    <c:plotVisOnly val="1"/>
    <c:dispBlanksAs val="zero"/>
    <c:showDLblsOverMax val="0"/>
  </c:chart>
  <c:spPr>
    <a:noFill/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249536"/>
        <c:axId val="79958784"/>
      </c:barChart>
      <c:catAx>
        <c:axId val="77249536"/>
        <c:scaling>
          <c:orientation val="minMax"/>
        </c:scaling>
        <c:delete val="0"/>
        <c:axPos val="l"/>
        <c:majorTickMark val="out"/>
        <c:minorTickMark val="none"/>
        <c:tickLblPos val="nextTo"/>
        <c:crossAx val="79958784"/>
        <c:crosses val="autoZero"/>
        <c:auto val="1"/>
        <c:lblAlgn val="ctr"/>
        <c:lblOffset val="100"/>
        <c:noMultiLvlLbl val="0"/>
      </c:catAx>
      <c:valAx>
        <c:axId val="79958784"/>
        <c:scaling>
          <c:orientation val="minMax"/>
        </c:scaling>
        <c:delete val="0"/>
        <c:axPos val="b"/>
        <c:majorGridlines/>
        <c:numFmt formatCode="0.00%" sourceLinked="1"/>
        <c:majorTickMark val="out"/>
        <c:minorTickMark val="none"/>
        <c:tickLblPos val="nextTo"/>
        <c:crossAx val="77249536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600"/>
      </a:pPr>
      <a:endParaRPr lang="pl-PL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pl-PL" sz="1800" b="1" i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Budżet Planu Operacyjnego na 2016 r. jednostek regionalnych  </a:t>
            </a:r>
            <a:r>
              <a:rPr lang="pl-PL" sz="1800" b="1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b="1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800" b="1" i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podziale na działania </a:t>
            </a: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629855643044618"/>
          <c:y val="1.1904761904761904E-2"/>
        </c:manualLayout>
      </c:layout>
      <c:overlay val="0"/>
      <c:spPr>
        <a:noFill/>
        <a:effectLst>
          <a:glow rad="190500">
            <a:srgbClr val="A7DF41">
              <a:alpha val="24000"/>
            </a:srgbClr>
          </a:glow>
          <a:outerShdw blurRad="152400" dist="177800" dir="5400000" sx="90000" sy="-19000" rotWithShape="0">
            <a:srgbClr val="A7DF41">
              <a:alpha val="15000"/>
            </a:srgbClr>
          </a:outerShdw>
        </a:effectLst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888888888888888"/>
          <c:y val="0.27609166460477097"/>
          <c:w val="0.73333333333333328"/>
          <c:h val="0.6474285007350051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65100" h="203200" prst="coolSlant"/>
              <a:bevelB w="171450" h="88900" prst="coolSlant"/>
            </a:sp3d>
          </c:spPr>
          <c:explosion val="9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  <c:spPr>
              <a:solidFill>
                <a:srgbClr val="FFFF99">
                  <a:alpha val="84000"/>
                </a:srgbClr>
              </a:solidFill>
              <a:scene3d>
                <a:camera prst="orthographicFront"/>
                <a:lightRig rig="threePt" dir="t"/>
              </a:scene3d>
              <a:sp3d>
                <a:bevelT w="165100" h="203200" prst="coolSlant"/>
                <a:bevelB w="171450" h="88900" prst="coolSlant"/>
              </a:sp3d>
            </c:spPr>
          </c:dPt>
          <c:dLbls>
            <c:dLbl>
              <c:idx val="0"/>
              <c:layout>
                <c:manualLayout>
                  <c:x val="-9.8902337789171707E-2"/>
                  <c:y val="2.460966171322289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pl-PL"/>
                      <a:t>11 Aktywizacja mieszkańców wsi na rzecz podejmowania inicjatyw służących włączeniu społecznemu, w szczególności osób starszych, młodzieży, niepełnosprawnych, mniejszości narodowych i innych osób wykluczonych </a:t>
                    </a:r>
                    <a:r>
                      <a:rPr lang="pl-PL" smtClean="0"/>
                      <a:t>społecznie</a:t>
                    </a:r>
                    <a:r>
                      <a:rPr lang="pl-PL" baseline="0" smtClean="0"/>
                      <a:t> </a:t>
                    </a:r>
                    <a:r>
                      <a:rPr lang="pl-PL" smtClean="0"/>
                      <a:t>10</a:t>
                    </a:r>
                    <a:r>
                      <a:rPr lang="pl-PL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multiLvlStrRef>
              <c:f>'Tabela 3'!$E$6:$F$14</c:f>
              <c:multiLvlStrCache>
                <c:ptCount val="9"/>
                <c:lvl>
                  <c:pt idx="0">
                    <c:v>Szkolenia i działania na rzecz tworzenia sieci kontaktów dla Lokalnych Grup Działania (LGD), w tym zapewnianie pomocy technicznej w zakresie współpracy międzyterytorialnej i międzynarodowej</c:v>
                  </c:pt>
                  <c:pt idx="1">
                    <c:v>Ułatwianie wymiany wiedzy pomiędzy podmiotami uczestniczącymi w rozwoju obszarów wiejskich oraz wymiana i rozpowszechnianie rezultatów działań na rzecz tego rozwoju</c:v>
                  </c:pt>
                  <c:pt idx="2">
                    <c:v>Współpraca z Europejską Siecią na Rzecz Rozwoju Obszarów Wiejskich (ESROW).</c:v>
                  </c:pt>
                  <c:pt idx="3">
                    <c:v>Plan komunikacyjny PROW 2014-2020</c:v>
                  </c:pt>
                  <c:pt idx="4">
                    <c:v>Promocja współpracy w sektorze rolnym i realizacji przez rolników wspólnych inwestycji</c:v>
                  </c:pt>
                  <c:pt idx="5">
                    <c:v>Organizacja i udział w targach, wystawach tematycznych na rzecz prezentacji osiągnięć i promocji polskiej wsi w kraju i za granicą</c:v>
                  </c:pt>
                  <c:pt idx="6">
                    <c:v>Aktywizacja mieszkańców wsi na rzecz podejmowania inicjatyw służących włączeniu społecznemu, w szczególności osób starszych, młodzieży, niepełnosprawnych, mniejszości narodowych i innych osób wykluczonych społecznie</c:v>
                  </c:pt>
                  <c:pt idx="7">
                    <c:v>Identyfikacja, gromadzenie i upowszechnianie dobrych praktyk mających wpływ na rozwój obszarów wiejskich</c:v>
                  </c:pt>
                  <c:pt idx="8">
                    <c:v>Promocja zrównoważonego rozwoju obszarów wiejskich</c:v>
                  </c:pt>
                </c:lvl>
                <c:lvl>
                  <c:pt idx="0">
                    <c:v>4</c:v>
                  </c:pt>
                  <c:pt idx="1">
                    <c:v>6</c:v>
                  </c:pt>
                  <c:pt idx="2">
                    <c:v>7</c:v>
                  </c:pt>
                  <c:pt idx="3">
                    <c:v>8</c:v>
                  </c:pt>
                  <c:pt idx="4">
                    <c:v>9</c:v>
                  </c:pt>
                  <c:pt idx="5">
                    <c:v>10</c:v>
                  </c:pt>
                  <c:pt idx="6">
                    <c:v>11</c:v>
                  </c:pt>
                  <c:pt idx="7">
                    <c:v>12</c:v>
                  </c:pt>
                  <c:pt idx="8">
                    <c:v>13</c:v>
                  </c:pt>
                </c:lvl>
              </c:multiLvlStrCache>
            </c:multiLvlStrRef>
          </c:cat>
          <c:val>
            <c:numRef>
              <c:f>'Tabela 3'!$G$6:$G$14</c:f>
              <c:numCache>
                <c:formatCode>#,##0.00\ "zł"</c:formatCode>
                <c:ptCount val="9"/>
                <c:pt idx="0">
                  <c:v>615489</c:v>
                </c:pt>
                <c:pt idx="1">
                  <c:v>1512776.57</c:v>
                </c:pt>
                <c:pt idx="2">
                  <c:v>112081</c:v>
                </c:pt>
                <c:pt idx="3">
                  <c:v>3167170</c:v>
                </c:pt>
                <c:pt idx="4">
                  <c:v>414093.36</c:v>
                </c:pt>
                <c:pt idx="5">
                  <c:v>3814458.47</c:v>
                </c:pt>
                <c:pt idx="6">
                  <c:v>1865109.79</c:v>
                </c:pt>
                <c:pt idx="7">
                  <c:v>1242861.06</c:v>
                </c:pt>
                <c:pt idx="8">
                  <c:v>5203132.3899999997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effectLst/>
      </c:spPr>
    </c:plotArea>
    <c:plotVisOnly val="1"/>
    <c:dispBlanksAs val="zero"/>
    <c:showDLblsOverMax val="0"/>
  </c:chart>
  <c:spPr>
    <a:noFill/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kern="1200" baseline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l-PL" sz="2800" b="1" i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Podział </a:t>
            </a:r>
            <a:r>
              <a:rPr lang="pl-PL" sz="2800" b="1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środków Planu Komunikacyjnego </a:t>
            </a:r>
            <a:r>
              <a:rPr lang="pl-PL" sz="2800" b="1" i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 na lata 2016-2017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view3D>
      <c:rotX val="30"/>
      <c:rotY val="16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397629920951888E-2"/>
          <c:y val="0.24264378300230202"/>
          <c:w val="0.95585821000730364"/>
          <c:h val="0.72872036385522732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explosion val="25"/>
          <c:dPt>
            <c:idx val="0"/>
            <c:bubble3D val="0"/>
            <c:explosion val="10"/>
          </c:dPt>
          <c:dPt>
            <c:idx val="1"/>
            <c:bubble3D val="0"/>
            <c:explosion val="0"/>
          </c:dPt>
          <c:dLbls>
            <c:dLbl>
              <c:idx val="0"/>
              <c:layout>
                <c:manualLayout>
                  <c:x val="0.18992263467066617"/>
                  <c:y val="3.7448243357478345E-2"/>
                </c:manualLayout>
              </c:layout>
              <c:spPr/>
              <c:txPr>
                <a:bodyPr/>
                <a:lstStyle/>
                <a:p>
                  <a:pPr>
                    <a:defRPr sz="2400"/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2670266216722909"/>
                  <c:y val="-0.1181714432347608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36%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'Wykres 8'!$F$7:$F$8</c:f>
              <c:strCache>
                <c:ptCount val="2"/>
                <c:pt idx="0">
                  <c:v>budżet operacji na 2016</c:v>
                </c:pt>
                <c:pt idx="1">
                  <c:v>budżet operacji na 2017</c:v>
                </c:pt>
              </c:strCache>
            </c:strRef>
          </c:cat>
          <c:val>
            <c:numRef>
              <c:f>'Wykres 8'!$G$7:$G$8</c:f>
              <c:numCache>
                <c:formatCode>General</c:formatCode>
                <c:ptCount val="2"/>
                <c:pt idx="0">
                  <c:v>4671870</c:v>
                </c:pt>
                <c:pt idx="1">
                  <c:v>2683000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</c:spPr>
    </c:plotArea>
    <c:legend>
      <c:legendPos val="t"/>
      <c:layout>
        <c:manualLayout>
          <c:xMode val="edge"/>
          <c:yMode val="edge"/>
          <c:x val="8.5738532683414567E-2"/>
          <c:y val="0.19772120453458139"/>
          <c:w val="0.84399527728936796"/>
          <c:h val="0.15156158671655404"/>
        </c:manualLayout>
      </c:layout>
      <c:overlay val="0"/>
      <c:txPr>
        <a:bodyPr/>
        <a:lstStyle/>
        <a:p>
          <a:pPr>
            <a:defRPr sz="1400"/>
          </a:pPr>
          <a:endParaRPr lang="pl-PL"/>
        </a:p>
      </c:txPr>
    </c:legend>
    <c:plotVisOnly val="1"/>
    <c:dispBlanksAs val="zero"/>
    <c:showDLblsOverMax val="0"/>
  </c:chart>
  <c:spPr>
    <a:noFill/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Liczba wykorzystanych narzędzi 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promocji w  Planie Komunikacyjnym IZ 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1538880308276498"/>
          <c:y val="1.176470588235294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388787881538481E-2"/>
          <c:y val="0.2220890930300379"/>
          <c:w val="0.84444464615536374"/>
          <c:h val="0.73024773986585012"/>
        </c:manualLayout>
      </c:layout>
      <c:pie3DChart>
        <c:varyColors val="1"/>
        <c:ser>
          <c:idx val="0"/>
          <c:order val="0"/>
          <c:tx>
            <c:strRef>
              <c:f>'Tabela 8'!$F$6</c:f>
              <c:strCache>
                <c:ptCount val="1"/>
                <c:pt idx="0">
                  <c:v>liczba wykorzystanych narzędzi promocji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Lbls>
            <c:dLbl>
              <c:idx val="0"/>
              <c:layout>
                <c:manualLayout>
                  <c:x val="-4.3048998583661263E-2"/>
                  <c:y val="1.02448235637212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'Tabela 8'!$E$7:$E$16</c:f>
              <c:strCache>
                <c:ptCount val="10"/>
                <c:pt idx="0">
                  <c:v>impreza wystawiennicza</c:v>
                </c:pt>
                <c:pt idx="1">
                  <c:v>konferencje</c:v>
                </c:pt>
                <c:pt idx="2">
                  <c:v>konferencje/szkolenia</c:v>
                </c:pt>
                <c:pt idx="3">
                  <c:v>konkursy</c:v>
                </c:pt>
                <c:pt idx="4">
                  <c:v>materiały informacyjno-promocyjne</c:v>
                </c:pt>
                <c:pt idx="5">
                  <c:v>media</c:v>
                </c:pt>
                <c:pt idx="6">
                  <c:v>publikacje</c:v>
                </c:pt>
                <c:pt idx="7">
                  <c:v>spotkania</c:v>
                </c:pt>
                <c:pt idx="8">
                  <c:v>szkolenia</c:v>
                </c:pt>
                <c:pt idx="9">
                  <c:v>targi</c:v>
                </c:pt>
              </c:strCache>
            </c:strRef>
          </c:cat>
          <c:val>
            <c:numRef>
              <c:f>'Tabela 8'!$F$7:$F$16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8</c:v>
                </c:pt>
                <c:pt idx="3">
                  <c:v>1</c:v>
                </c:pt>
                <c:pt idx="4">
                  <c:v>10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5425645345594802"/>
                  <c:y val="-9.677573105637653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0573098867842114"/>
                  <c:y val="5.36625858766776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'[Zeszyt1 (3).xlsx]Arkusz1'!$B$2:$B$3</c:f>
              <c:strCache>
                <c:ptCount val="2"/>
                <c:pt idx="0">
                  <c:v>2. Działania na rzecz tworzenia sieci kontaktów dla doradców i służb wspierających wdrażanie innowacji na obszarach wiejskich</c:v>
                </c:pt>
                <c:pt idx="1">
                  <c:v>5. Poszukiwanie partnerów KSOW do współpracy w ramach działania „Współpraca”, o którym mowa w art. 3 ust.1 pkt. 13 ustawy o wspieraniu rozwoju obszarów wiejskich z udziałem środków EFRROW w ramach PROW na lata 2014-2020 oraz ułatwianie tej współpracy.</c:v>
                </c:pt>
              </c:strCache>
            </c:strRef>
          </c:cat>
          <c:val>
            <c:numRef>
              <c:f>'[Zeszyt1 (3).xlsx]Arkusz1'!$E$2:$E$3</c:f>
              <c:numCache>
                <c:formatCode>#,##0.00\ _z_ł</c:formatCode>
                <c:ptCount val="2"/>
                <c:pt idx="0">
                  <c:v>2485683.15</c:v>
                </c:pt>
                <c:pt idx="1">
                  <c:v>1511802.4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7.2557730742372803E-2"/>
          <c:y val="0.67987600025657879"/>
          <c:w val="0.86100074646632474"/>
          <c:h val="0.25902616302378167"/>
        </c:manualLayout>
      </c:layout>
      <c:overlay val="0"/>
      <c:txPr>
        <a:bodyPr/>
        <a:lstStyle/>
        <a:p>
          <a:pPr>
            <a:defRPr sz="1400" b="0"/>
          </a:pPr>
          <a:endParaRPr lang="pl-PL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0.22996</cdr:x>
      <cdr:y>0.14508</cdr:y>
    </cdr:from>
    <cdr:to>
      <cdr:x>0.84599</cdr:x>
      <cdr:y>0.25865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2076451" y="778669"/>
          <a:ext cx="55626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pl-PL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0.1962</cdr:x>
      <cdr:y>0.12329</cdr:y>
    </cdr:from>
    <cdr:to>
      <cdr:x>0.81224</cdr:x>
      <cdr:y>0.21918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1771650" y="685800"/>
          <a:ext cx="5562600" cy="533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Plan komunikacyjny na lata 2016-2017</a:t>
          </a:r>
          <a:r>
            <a:rPr lang="pl-PL" sz="14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ogółem</a:t>
          </a:r>
          <a:r>
            <a:rPr lang="pl-PL" sz="1400" baseline="0" dirty="0">
              <a:latin typeface="Arial" panose="020B0604020202020204" pitchFamily="34" charset="0"/>
              <a:cs typeface="Arial" panose="020B0604020202020204" pitchFamily="34" charset="0"/>
            </a:rPr>
            <a:t>  11 641 467,00 zł.  </a:t>
          </a:r>
          <a:r>
            <a:rPr lang="pl-PL" sz="1400" baseline="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pl-PL" sz="1400" baseline="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400" baseline="0" dirty="0" smtClean="0">
              <a:latin typeface="Arial" panose="020B0604020202020204" pitchFamily="34" charset="0"/>
              <a:cs typeface="Arial" panose="020B0604020202020204" pitchFamily="34" charset="0"/>
            </a:rPr>
            <a:t>w </a:t>
          </a:r>
          <a:r>
            <a:rPr lang="pl-PL" sz="1400" baseline="0" dirty="0">
              <a:latin typeface="Arial" panose="020B0604020202020204" pitchFamily="34" charset="0"/>
              <a:cs typeface="Arial" panose="020B0604020202020204" pitchFamily="34" charset="0"/>
            </a:rPr>
            <a:t>tym  jednostki </a:t>
          </a:r>
          <a:r>
            <a:rPr lang="pl-PL" sz="1400" baseline="0" dirty="0" smtClean="0">
              <a:latin typeface="Arial" panose="020B0604020202020204" pitchFamily="34" charset="0"/>
              <a:cs typeface="Arial" panose="020B0604020202020204" pitchFamily="34" charset="0"/>
            </a:rPr>
            <a:t>regionalne i ARR </a:t>
          </a:r>
          <a:r>
            <a:rPr lang="pl-PL" sz="1400" baseline="0" dirty="0">
              <a:latin typeface="Arial" panose="020B0604020202020204" pitchFamily="34" charset="0"/>
              <a:cs typeface="Arial" panose="020B0604020202020204" pitchFamily="34" charset="0"/>
            </a:rPr>
            <a:t>tylko na rok 2016. </a:t>
          </a:r>
          <a:endParaRPr lang="pl-PL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0.93713</cdr:x>
      <cdr:y>0.48272</cdr:y>
    </cdr:from>
    <cdr:to>
      <cdr:x>0.97904</cdr:x>
      <cdr:y>0.50894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6815138" y="1928813"/>
          <a:ext cx="304800" cy="104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0.23065</cdr:x>
      <cdr:y>0</cdr:y>
    </cdr:from>
    <cdr:to>
      <cdr:x>0.76935</cdr:x>
      <cdr:y>0.14899</cdr:y>
    </cdr:to>
    <cdr:sp macro="" textlink="">
      <cdr:nvSpPr>
        <cdr:cNvPr id="4" name="Prostokąt 3"/>
        <cdr:cNvSpPr/>
      </cdr:nvSpPr>
      <cdr:spPr>
        <a:xfrm xmlns:a="http://schemas.openxmlformats.org/drawingml/2006/main">
          <a:off x="2091468" y="0"/>
          <a:ext cx="4884863" cy="59531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noAutofit/>
        </a:bodyPr>
        <a:lstStyle xmlns:a="http://schemas.openxmlformats.org/drawingml/2006/main"/>
        <a:p xmlns:a="http://schemas.openxmlformats.org/drawingml/2006/main">
          <a:pPr algn="ctr"/>
          <a:endParaRPr lang="pl-PL" sz="1800" b="0" cap="none" spc="0">
            <a:ln w="10160">
              <a:solidFill>
                <a:schemeClr val="accent1"/>
              </a:solidFill>
              <a:prstDash val="solid"/>
            </a:ln>
            <a:solidFill>
              <a:schemeClr val="tx1"/>
            </a:solidFill>
            <a:effectLst>
              <a:outerShdw blurRad="38100" dist="32000" dir="5400000" algn="tl">
                <a:srgbClr val="000000">
                  <a:alpha val="30000"/>
                </a:srgbClr>
              </a:outerShdw>
            </a:effectLst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0.1305</cdr:x>
      <cdr:y>0.05185</cdr:y>
    </cdr:from>
    <cdr:to>
      <cdr:x>0.93824</cdr:x>
      <cdr:y>0.1572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1157288" y="300038"/>
          <a:ext cx="7162799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Operacje własne IZ </a:t>
          </a:r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w podziale 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na </a:t>
          </a:r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cele KSOW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AE3CF4-DBEC-43F8-9AE7-C31F67AFFE87}" type="datetimeFigureOut">
              <a:rPr lang="pl-PL"/>
              <a:pPr>
                <a:defRPr/>
              </a:pPr>
              <a:t>2016-04-17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704FC2D-9E7A-4570-8B31-FD03A10AD3A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0063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E885C-D464-4040-9A5B-A3A6204DFA1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8575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08B6A-66CB-4403-818E-A4B803E6DF7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44805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C154D-6383-4298-87EA-0282EB6EBAA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5105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FA45E-77AE-4849-AB3D-18AB119E0CD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1745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8E716-499E-4316-9D4B-A58B857A151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9262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C31A0-A325-4C3E-ADCA-71F3CA887B9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8245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6A3C6-9A60-49C0-A1F9-E48D2454C8B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8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0F3D0-65BC-41FA-BAE5-37D7B9090A5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2083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CAB51-D235-40C4-9154-227F44D3548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151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7272F-38CA-4C95-A77D-9B1B4F104FC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1631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AC357-5AB4-496B-8AC8-17E4B7549B0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2619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94000">
              <a:srgbClr val="FFFFFF"/>
            </a:gs>
            <a:gs pos="100000">
              <a:srgbClr val="92D050"/>
            </a:gs>
            <a:gs pos="100000">
              <a:srgbClr val="92D05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D1A308C-5E9F-44A1-81AE-E1874B8E94E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6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7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oleObject" Target="../embeddings/Microsoft_Excel_Chart8.xls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oleObject" Target="../embeddings/Microsoft_Excel_Chart9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5" Type="http://schemas.openxmlformats.org/officeDocument/2006/relationships/image" Target="../media/image12.png"/><Relationship Id="rId4" Type="http://schemas.openxmlformats.org/officeDocument/2006/relationships/oleObject" Target="../embeddings/Microsoft_Excel_Chart1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oleObject" Target="../embeddings/Microsoft_Excel_Chart2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8813" y="17526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Operacyjny KSOW na lata 2016-2017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5334000"/>
            <a:ext cx="7391400" cy="8382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Prezentacja przygotowana przez Fundację Programów Pomocy dla Rolnictwa FAPA pełniącą funkcję Jednostki Centralnej KSOW</a:t>
            </a:r>
          </a:p>
        </p:txBody>
      </p:sp>
      <p:pic>
        <p:nvPicPr>
          <p:cNvPr id="2052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1788"/>
            <a:ext cx="1779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90513"/>
            <a:ext cx="13255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PROW-2014-2020-logo-k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41300"/>
            <a:ext cx="13239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3429000"/>
            <a:ext cx="33575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Prostokąt 1"/>
          <p:cNvSpPr>
            <a:spLocks noChangeArrowheads="1"/>
          </p:cNvSpPr>
          <p:nvPr/>
        </p:nvSpPr>
        <p:spPr bwMode="auto">
          <a:xfrm>
            <a:off x="609600" y="922338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>
              <a:ea typeface="Times New Roman" pitchFamily="18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ea typeface="Times New Roman" pitchFamily="18" charset="0"/>
                <a:cs typeface="Arial" pitchFamily="34" charset="0"/>
              </a:rPr>
              <a:t>„Europejski Fundusz Rolny na rzecz Rozwoju Obszarów Wiejskich: Europa inwestująca w obszary wiejskie”.</a:t>
            </a:r>
          </a:p>
        </p:txBody>
      </p:sp>
      <p:pic>
        <p:nvPicPr>
          <p:cNvPr id="205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2588"/>
            <a:ext cx="9747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Obraz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2588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ole tekstowe 1"/>
          <p:cNvSpPr txBox="1">
            <a:spLocks noChangeArrowheads="1"/>
          </p:cNvSpPr>
          <p:nvPr/>
        </p:nvSpPr>
        <p:spPr bwMode="auto">
          <a:xfrm>
            <a:off x="609600" y="64135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Stopień wykorzystania planowanego budżetu przeznaczonego na plan komunikacyjny (min. 10%) </a:t>
            </a:r>
          </a:p>
        </p:txBody>
      </p:sp>
      <p:graphicFrame>
        <p:nvGraphicFramePr>
          <p:cNvPr id="11267" name="Wykres 5"/>
          <p:cNvGraphicFramePr>
            <a:graphicFrameLocks/>
          </p:cNvGraphicFramePr>
          <p:nvPr/>
        </p:nvGraphicFramePr>
        <p:xfrm>
          <a:off x="558800" y="1473200"/>
          <a:ext cx="8026400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r:id="rId3" imgW="8023031" imgH="4901609" progId="Excel.Chart.8">
                  <p:embed/>
                </p:oleObj>
              </mc:Choice>
              <mc:Fallback>
                <p:oleObj r:id="rId3" imgW="8023031" imgH="4901609" progId="Excel.Chart.8">
                  <p:embed/>
                  <p:pic>
                    <p:nvPicPr>
                      <p:cNvPr id="0" name="Wykres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473200"/>
                        <a:ext cx="8026400" cy="490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Wykres 12"/>
          <p:cNvGraphicFramePr>
            <a:graphicFrameLocks/>
          </p:cNvGraphicFramePr>
          <p:nvPr/>
        </p:nvGraphicFramePr>
        <p:xfrm>
          <a:off x="0" y="457200"/>
          <a:ext cx="91440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le tekstowe 2"/>
          <p:cNvSpPr txBox="1">
            <a:spLocks noChangeArrowheads="1"/>
          </p:cNvSpPr>
          <p:nvPr/>
        </p:nvSpPr>
        <p:spPr bwMode="auto">
          <a:xfrm>
            <a:off x="706438" y="852488"/>
            <a:ext cx="7827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Liczba operacji jednostek regionalnych w podziale na cele KSOW</a:t>
            </a:r>
          </a:p>
        </p:txBody>
      </p:sp>
      <p:graphicFrame>
        <p:nvGraphicFramePr>
          <p:cNvPr id="2" name="Wykres 5"/>
          <p:cNvGraphicFramePr>
            <a:graphicFrameLocks/>
          </p:cNvGraphicFramePr>
          <p:nvPr/>
        </p:nvGraphicFramePr>
        <p:xfrm>
          <a:off x="252413" y="1222375"/>
          <a:ext cx="8483600" cy="555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Wykres" r:id="rId3" imgW="8480271" imgH="5547841" progId="Excel.Chart.8">
                  <p:embed/>
                </p:oleObj>
              </mc:Choice>
              <mc:Fallback>
                <p:oleObj name="Wykres" r:id="rId3" imgW="8480271" imgH="5547841" progId="Excel.Chart.8">
                  <p:embed/>
                  <p:pic>
                    <p:nvPicPr>
                      <p:cNvPr id="0" name="Wykres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1222375"/>
                        <a:ext cx="8483600" cy="555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6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ole tekstowe 1"/>
          <p:cNvSpPr txBox="1">
            <a:spLocks noChangeArrowheads="1"/>
          </p:cNvSpPr>
          <p:nvPr/>
        </p:nvSpPr>
        <p:spPr bwMode="auto">
          <a:xfrm>
            <a:off x="838200" y="738188"/>
            <a:ext cx="803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Liczba operacji jednostek regionalnych w podziale na priorytety PROW </a:t>
            </a:r>
          </a:p>
        </p:txBody>
      </p:sp>
      <p:graphicFrame>
        <p:nvGraphicFramePr>
          <p:cNvPr id="2" name="Wykres 5"/>
          <p:cNvGraphicFramePr>
            <a:graphicFrameLocks/>
          </p:cNvGraphicFramePr>
          <p:nvPr/>
        </p:nvGraphicFramePr>
        <p:xfrm>
          <a:off x="-236538" y="1320800"/>
          <a:ext cx="9355138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r:id="rId3" imgW="9358171" imgH="5358848" progId="Excel.Chart.8">
                  <p:embed/>
                </p:oleObj>
              </mc:Choice>
              <mc:Fallback>
                <p:oleObj r:id="rId3" imgW="9358171" imgH="5358848" progId="Excel.Chart.8">
                  <p:embed/>
                  <p:pic>
                    <p:nvPicPr>
                      <p:cNvPr id="0" name="Wykres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6538" y="1320800"/>
                        <a:ext cx="9355138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81063"/>
            <a:ext cx="8686800" cy="5334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Tematyka operacji realizowanych w ramach PO JR na lata 2016 - 2017</a:t>
            </a:r>
          </a:p>
        </p:txBody>
      </p:sp>
      <p:graphicFrame>
        <p:nvGraphicFramePr>
          <p:cNvPr id="15363" name="Wykres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4070584"/>
              </p:ext>
            </p:extLst>
          </p:nvPr>
        </p:nvGraphicFramePr>
        <p:xfrm>
          <a:off x="0" y="762000"/>
          <a:ext cx="91440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Wykres" r:id="rId3" imgW="8915516" imgH="5181729" progId="Excel.Chart.8">
                  <p:embed/>
                </p:oleObj>
              </mc:Choice>
              <mc:Fallback>
                <p:oleObj name="Wykres" r:id="rId3" imgW="8915516" imgH="5181729" progId="Excel.Chart.8">
                  <p:embed/>
                  <p:pic>
                    <p:nvPicPr>
                      <p:cNvPr id="0" name="Wykres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91440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4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ole tekstowe 1"/>
          <p:cNvSpPr txBox="1">
            <a:spLocks noChangeArrowheads="1"/>
          </p:cNvSpPr>
          <p:nvPr/>
        </p:nvSpPr>
        <p:spPr bwMode="auto">
          <a:xfrm>
            <a:off x="1295400" y="89535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Zakładane do osiągnięcia wskaźniki zgodne z zestawieniem wskaźników monitorowania dla Planu działania KSOW </a:t>
            </a:r>
            <a:endParaRPr lang="pl-PL" altLang="pl-PL" b="1" dirty="0" smtClean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119188" y="1603375"/>
          <a:ext cx="7239000" cy="5033964"/>
        </p:xfrm>
        <a:graphic>
          <a:graphicData uri="http://schemas.openxmlformats.org/drawingml/2006/table">
            <a:tbl>
              <a:tblPr/>
              <a:tblGrid>
                <a:gridCol w="5420336"/>
                <a:gridCol w="1818664"/>
              </a:tblGrid>
              <a:tr h="3657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effectLst/>
                          <a:latin typeface="+mn-lt"/>
                        </a:rPr>
                        <a:t>Liczba szkoleń, </a:t>
                      </a:r>
                      <a:r>
                        <a:rPr lang="pl-PL" sz="1200" b="1" i="0" u="none" strike="noStrike" dirty="0" smtClean="0">
                          <a:effectLst/>
                          <a:latin typeface="+mn-lt"/>
                        </a:rPr>
                        <a:t>warsztatów</a:t>
                      </a:r>
                    </a:p>
                    <a:p>
                      <a:pPr algn="l" fontAlgn="b"/>
                      <a:endParaRPr lang="pl-PL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315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</a:tr>
              <a:tr h="3657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effectLst/>
                          <a:latin typeface="+mn-lt"/>
                        </a:rPr>
                        <a:t>Liczba uczestników szkoleń, </a:t>
                      </a:r>
                      <a:r>
                        <a:rPr lang="pl-PL" sz="1200" b="1" i="0" u="none" strike="noStrike" dirty="0" smtClean="0">
                          <a:effectLst/>
                          <a:latin typeface="+mn-lt"/>
                        </a:rPr>
                        <a:t>warsztatów</a:t>
                      </a:r>
                    </a:p>
                    <a:p>
                      <a:pPr algn="l" fontAlgn="b"/>
                      <a:endParaRPr lang="pl-PL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6 428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effectLst/>
                          <a:latin typeface="+mn-lt"/>
                        </a:rPr>
                        <a:t>Liczba konferencji, spotkań, </a:t>
                      </a:r>
                      <a:r>
                        <a:rPr lang="pl-PL" sz="1200" b="1" i="0" u="none" strike="noStrike" dirty="0" smtClean="0">
                          <a:effectLst/>
                          <a:latin typeface="+mn-lt"/>
                        </a:rPr>
                        <a:t>seminariów</a:t>
                      </a:r>
                    </a:p>
                    <a:p>
                      <a:pPr algn="l" fontAlgn="b"/>
                      <a:endParaRPr lang="pl-PL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201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</a:tr>
              <a:tr h="36114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Liczba uczestników konferencji, spotkań, seminariów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13 434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4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Liczba wyjazdów/wizyt studyjnych/wymian eksperckich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</a:tr>
              <a:tr h="36114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Liczba uczestników wyjazdów/wizyt studyjnych/wymian eksperckich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622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4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Liczba targów, wystaw, jarmarków, festynów, dożynek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</a:tr>
              <a:tr h="365770">
                <a:tc>
                  <a:txBody>
                    <a:bodyPr/>
                    <a:lstStyle/>
                    <a:p>
                      <a:pPr algn="l" fontAlgn="b"/>
                      <a:endParaRPr lang="pl-PL" sz="1200" b="1" i="0" u="none" strike="noStrike" dirty="0" smtClean="0"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0" u="none" strike="noStrike" dirty="0" smtClean="0">
                          <a:effectLst/>
                          <a:latin typeface="+mn-lt"/>
                        </a:rPr>
                        <a:t>Liczba konkursów</a:t>
                      </a:r>
                      <a:endParaRPr lang="pl-PL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</a:tr>
              <a:tr h="365770">
                <a:tc>
                  <a:txBody>
                    <a:bodyPr/>
                    <a:lstStyle/>
                    <a:p>
                      <a:pPr algn="l" fontAlgn="b"/>
                      <a:endParaRPr lang="pl-PL" sz="1200" b="1" i="0" u="none" strike="noStrike" dirty="0" smtClean="0"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0" u="none" strike="noStrike" dirty="0" smtClean="0">
                          <a:effectLst/>
                          <a:latin typeface="+mn-lt"/>
                        </a:rPr>
                        <a:t>Liczba uczestników konkursów</a:t>
                      </a:r>
                      <a:endParaRPr lang="pl-PL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3 810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Liczba wydanych broszur, artykułów, publikacji itp. w formie elektronicznej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15 501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6114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liczba wydanych broszur, artykułów, publikacji itp.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136 873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6114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effectLst/>
                          <a:latin typeface="+mn-lt"/>
                        </a:rPr>
                        <a:t>Liczba materiałów promocyjnych (tylko gadżety)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2 540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9609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effectLst/>
                          <a:latin typeface="+mn-lt"/>
                        </a:rPr>
                        <a:t>Liczba badań ewaluacyjnych, analitycznych, ekspertyz, prac rozwojowych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</a:tr>
              <a:tr h="37638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effectLst/>
                          <a:latin typeface="+mn-lt"/>
                        </a:rPr>
                        <a:t>Liczba działań promocyjnych w mediach (prasa, radio, tv)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effectLst/>
                          <a:latin typeface="+mn-lt"/>
                        </a:rPr>
                        <a:t>495 (z czego 405 z jednego województwa)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5E1"/>
                    </a:solidFill>
                  </a:tcPr>
                </a:tc>
              </a:tr>
            </a:tbl>
          </a:graphicData>
        </a:graphic>
      </p:graphicFrame>
      <p:pic>
        <p:nvPicPr>
          <p:cNvPr id="16434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667000"/>
            <a:ext cx="8077200" cy="3352800"/>
          </a:xfrm>
        </p:spPr>
        <p:txBody>
          <a:bodyPr/>
          <a:lstStyle/>
          <a:p>
            <a:pPr marL="609600" lvl="1" indent="-609600" eaLnBrk="1" hangingPunct="1">
              <a:defRPr/>
            </a:pP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a. Plan komunikacyjny Instytucji Zarządzającej </a:t>
            </a:r>
            <a:b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ramach Planu operacyjnego JC i IZ </a:t>
            </a:r>
          </a:p>
          <a:p>
            <a:pPr marL="609600" indent="-609600" eaLnBrk="1" hangingPunct="1">
              <a:defRPr/>
            </a:pPr>
            <a:endParaRPr lang="pl-PL" altLang="pl-P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6631"/>
          <a:stretch>
            <a:fillRect/>
          </a:stretch>
        </p:blipFill>
        <p:spPr bwMode="auto">
          <a:xfrm>
            <a:off x="838200" y="344488"/>
            <a:ext cx="901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4488"/>
            <a:ext cx="1812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PROW-2014-2020-logo-k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228600"/>
            <a:ext cx="14001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3700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3213"/>
            <a:ext cx="13255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81000"/>
            <a:ext cx="1400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220054"/>
              </p:ext>
            </p:extLst>
          </p:nvPr>
        </p:nvGraphicFramePr>
        <p:xfrm>
          <a:off x="2057400" y="5181600"/>
          <a:ext cx="4983163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6291"/>
                <a:gridCol w="2406872"/>
              </a:tblGrid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budżet operacji na 2016</a:t>
                      </a:r>
                      <a:endParaRPr lang="pl-PL" sz="1600" b="1" i="0" u="none" strike="noStrike" dirty="0">
                        <a:effectLst/>
                        <a:latin typeface="Arial CE"/>
                      </a:endParaRPr>
                    </a:p>
                  </a:txBody>
                  <a:tcPr marL="9525" marR="9525" marT="9525" marB="0" anchor="ctr">
                    <a:solidFill>
                      <a:srgbClr val="B5EEA8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effectLst/>
                        </a:rPr>
                        <a:t>4 671 870 zł</a:t>
                      </a:r>
                      <a:endParaRPr lang="pl-PL" sz="1600" b="1" i="0" u="none" strike="noStrike" dirty="0">
                        <a:effectLst/>
                        <a:latin typeface="Arial CE"/>
                      </a:endParaRPr>
                    </a:p>
                  </a:txBody>
                  <a:tcPr marL="9525" marR="9525" marT="9525" marB="0" anchor="ctr">
                    <a:solidFill>
                      <a:srgbClr val="B5EEA8">
                        <a:alpha val="34000"/>
                      </a:srgb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budżet operacji na 2017</a:t>
                      </a:r>
                      <a:endParaRPr lang="pl-PL" sz="1600" b="1" i="0" u="none" strike="noStrike">
                        <a:effectLst/>
                        <a:latin typeface="Arial CE"/>
                      </a:endParaRPr>
                    </a:p>
                  </a:txBody>
                  <a:tcPr marL="9525" marR="9525" marT="9525" marB="0" anchor="ctr">
                    <a:solidFill>
                      <a:srgbClr val="B5EEA8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effectLst/>
                        </a:rPr>
                        <a:t>2 683 000 zł</a:t>
                      </a:r>
                      <a:endParaRPr lang="pl-PL" sz="1600" b="1" i="0" u="none" strike="noStrike" dirty="0">
                        <a:effectLst/>
                        <a:latin typeface="Arial CE"/>
                      </a:endParaRPr>
                    </a:p>
                  </a:txBody>
                  <a:tcPr marL="9525" marR="9525" marT="9525" marB="0" anchor="ctr">
                    <a:solidFill>
                      <a:srgbClr val="B5EEA8">
                        <a:alpha val="34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0573066"/>
              </p:ext>
            </p:extLst>
          </p:nvPr>
        </p:nvGraphicFramePr>
        <p:xfrm>
          <a:off x="685800" y="920750"/>
          <a:ext cx="8001000" cy="4522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>
            <a:graphicFrameLocks/>
          </p:cNvGraphicFramePr>
          <p:nvPr/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459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81000"/>
            <a:ext cx="1400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667000"/>
            <a:ext cx="8001000" cy="3352800"/>
          </a:xfrm>
        </p:spPr>
        <p:txBody>
          <a:bodyPr/>
          <a:lstStyle/>
          <a:p>
            <a:pPr marL="609600" lvl="1" indent="-609600" eaLnBrk="1" hangingPunct="1">
              <a:defRPr/>
            </a:pP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b. Projekty w zakresie Sieci na rzecz innowacji w rolnictwie i na obszarach wiejskich (SIR) </a:t>
            </a:r>
            <a:b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ramach Planu Operacyjnego JC i IZ</a:t>
            </a:r>
          </a:p>
        </p:txBody>
      </p:sp>
      <p:pic>
        <p:nvPicPr>
          <p:cNvPr id="2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6631"/>
          <a:stretch>
            <a:fillRect/>
          </a:stretch>
        </p:blipFill>
        <p:spPr bwMode="auto">
          <a:xfrm>
            <a:off x="838200" y="344488"/>
            <a:ext cx="901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4488"/>
            <a:ext cx="1812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PROW-2014-2020-logo-k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228600"/>
            <a:ext cx="14001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3700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3213"/>
            <a:ext cx="13255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 prezentacji: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9488" y="2438400"/>
            <a:ext cx="7696200" cy="3352800"/>
          </a:xfrm>
        </p:spPr>
        <p:txBody>
          <a:bodyPr/>
          <a:lstStyle/>
          <a:p>
            <a:pPr marL="609600" indent="-609600" algn="l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pl-PL" altLang="pl-PL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 Komunikacyjny podmiotów wdrażających PROW na lata 2014-2020.</a:t>
            </a:r>
          </a:p>
          <a:p>
            <a:pPr marL="609600" indent="-609600" algn="l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pl-PL" altLang="pl-PL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 Operacyjny Jednostek Regionalnych KSOW.</a:t>
            </a:r>
          </a:p>
          <a:p>
            <a:pPr marL="609600" indent="-609600" algn="l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pl-PL" altLang="pl-PL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 Operacyjny JC i IZ składający się z:</a:t>
            </a:r>
          </a:p>
          <a:p>
            <a:pPr marL="1066800" lvl="1" indent="-609600" algn="l" eaLnBrk="1" hangingPunct="1">
              <a:lnSpc>
                <a:spcPct val="90000"/>
              </a:lnSpc>
              <a:buFontTx/>
              <a:buAutoNum type="alphaLcParenR"/>
              <a:defRPr/>
            </a:pPr>
            <a:r>
              <a:rPr lang="pl-PL" altLang="pl-PL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Planu komunikacyjnego Instytucji Zarządzającej; </a:t>
            </a:r>
          </a:p>
          <a:p>
            <a:pPr marL="1066800" lvl="1" indent="-609600" algn="l" eaLnBrk="1" hangingPunct="1">
              <a:lnSpc>
                <a:spcPct val="90000"/>
              </a:lnSpc>
              <a:buFontTx/>
              <a:buAutoNum type="alphaLcParenR"/>
              <a:defRPr/>
            </a:pPr>
            <a:r>
              <a:rPr lang="pl-PL" altLang="pl-PL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Projekty w zakresie Sieci na rzecz innowacji w rolnictwie i na obszarach wiejskich (SIR);</a:t>
            </a:r>
          </a:p>
          <a:p>
            <a:pPr marL="1066800" lvl="1" indent="-609600" algn="l" eaLnBrk="1" hangingPunct="1">
              <a:lnSpc>
                <a:spcPct val="90000"/>
              </a:lnSpc>
              <a:buFontTx/>
              <a:buAutoNum type="alphaLcParenR"/>
              <a:defRPr/>
            </a:pPr>
            <a:r>
              <a:rPr lang="pl-PL" altLang="pl-PL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Operacje Jednostki Centralnej i Instytucji Zarządzającej na lata 2016-2017 -  pozostałe określone w planie operacyjnym.</a:t>
            </a:r>
          </a:p>
          <a:p>
            <a:pPr marL="1066800" lvl="1" indent="-609600" algn="l" eaLnBrk="1" hangingPunct="1">
              <a:lnSpc>
                <a:spcPct val="90000"/>
              </a:lnSpc>
              <a:defRPr/>
            </a:pPr>
            <a:endParaRPr lang="pl-PL" altLang="pl-PL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6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6631"/>
          <a:stretch>
            <a:fillRect/>
          </a:stretch>
        </p:blipFill>
        <p:spPr bwMode="auto">
          <a:xfrm>
            <a:off x="838200" y="344488"/>
            <a:ext cx="901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4488"/>
            <a:ext cx="1812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PROW-2014-2020-logo-k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228600"/>
            <a:ext cx="14001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3700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3213"/>
            <a:ext cx="13255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ole tekstowe 1"/>
          <p:cNvSpPr txBox="1">
            <a:spLocks noChangeArrowheads="1"/>
          </p:cNvSpPr>
          <p:nvPr/>
        </p:nvSpPr>
        <p:spPr bwMode="auto">
          <a:xfrm>
            <a:off x="1676400" y="914400"/>
            <a:ext cx="662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Podział środków PO 2016-2017 na działania w ramach SIR</a:t>
            </a:r>
          </a:p>
        </p:txBody>
      </p:sp>
      <p:graphicFrame>
        <p:nvGraphicFramePr>
          <p:cNvPr id="8" name="Wykres 7"/>
          <p:cNvGraphicFramePr>
            <a:graphicFrameLocks/>
          </p:cNvGraphicFramePr>
          <p:nvPr/>
        </p:nvGraphicFramePr>
        <p:xfrm>
          <a:off x="533401" y="1488280"/>
          <a:ext cx="8305800" cy="498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508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2238"/>
            <a:ext cx="16002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95400"/>
          </a:xfrm>
        </p:spPr>
        <p:txBody>
          <a:bodyPr/>
          <a:lstStyle/>
          <a:p>
            <a:pPr>
              <a:defRPr/>
            </a:pPr>
            <a:r>
              <a:rPr lang="pl-PL" alt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Podział środków w działaniu 5 na projekty własne i projekty partnerów</a:t>
            </a:r>
          </a:p>
        </p:txBody>
      </p:sp>
      <p:graphicFrame>
        <p:nvGraphicFramePr>
          <p:cNvPr id="8" name="Wykres 7"/>
          <p:cNvGraphicFramePr>
            <a:graphicFrameLocks/>
          </p:cNvGraphicFramePr>
          <p:nvPr/>
        </p:nvGraphicFramePr>
        <p:xfrm>
          <a:off x="381000" y="1600200"/>
          <a:ext cx="8534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532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2238"/>
            <a:ext cx="16002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pole tekstowe 3"/>
          <p:cNvSpPr txBox="1">
            <a:spLocks noChangeArrowheads="1"/>
          </p:cNvSpPr>
          <p:nvPr/>
        </p:nvSpPr>
        <p:spPr bwMode="auto">
          <a:xfrm>
            <a:off x="990600" y="703263"/>
            <a:ext cx="762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Wykorzystanie środków na lata 2016-2017 przez SIR</a:t>
            </a:r>
          </a:p>
        </p:txBody>
      </p:sp>
      <p:pic>
        <p:nvPicPr>
          <p:cNvPr id="23556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2238"/>
            <a:ext cx="16002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78470"/>
              </p:ext>
            </p:extLst>
          </p:nvPr>
        </p:nvGraphicFramePr>
        <p:xfrm>
          <a:off x="76200" y="1072356"/>
          <a:ext cx="8991600" cy="5557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667000"/>
            <a:ext cx="7696200" cy="3352800"/>
          </a:xfrm>
        </p:spPr>
        <p:txBody>
          <a:bodyPr/>
          <a:lstStyle/>
          <a:p>
            <a:pPr marL="609600" lvl="1" indent="-609600" eaLnBrk="1" hangingPunct="1">
              <a:defRPr/>
            </a:pP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c. Operacje Jednostki Centralnej </a:t>
            </a:r>
            <a:r>
              <a:rPr lang="pl-PL" alt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 Instytucji Zarządzającej na lata 2016-2017 -  pozostałe określone w planie operacyjnym</a:t>
            </a:r>
            <a:endParaRPr lang="pl-PL" alt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9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6631"/>
          <a:stretch>
            <a:fillRect/>
          </a:stretch>
        </p:blipFill>
        <p:spPr bwMode="auto">
          <a:xfrm>
            <a:off x="838200" y="344488"/>
            <a:ext cx="901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4488"/>
            <a:ext cx="1812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ROW-2014-2020-logo-k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228600"/>
            <a:ext cx="14001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3700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3213"/>
            <a:ext cx="13255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52400"/>
            <a:ext cx="19050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Wykres 8"/>
          <p:cNvGraphicFramePr>
            <a:graphicFrameLocks/>
          </p:cNvGraphicFramePr>
          <p:nvPr/>
        </p:nvGraphicFramePr>
        <p:xfrm>
          <a:off x="231775" y="1033463"/>
          <a:ext cx="8886825" cy="568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>
            <a:graphicFrameLocks/>
          </p:cNvGraphicFramePr>
          <p:nvPr/>
        </p:nvGraphicFramePr>
        <p:xfrm>
          <a:off x="152400" y="304800"/>
          <a:ext cx="8839200" cy="647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627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52400"/>
            <a:ext cx="19050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>
            <a:graphicFrameLocks/>
          </p:cNvGraphicFramePr>
          <p:nvPr/>
        </p:nvGraphicFramePr>
        <p:xfrm>
          <a:off x="138112" y="766762"/>
          <a:ext cx="8867775" cy="5786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651" name="Wykres 9"/>
          <p:cNvGraphicFramePr>
            <a:graphicFrameLocks/>
          </p:cNvGraphicFramePr>
          <p:nvPr/>
        </p:nvGraphicFramePr>
        <p:xfrm>
          <a:off x="825500" y="1250950"/>
          <a:ext cx="8064500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r:id="rId4" imgW="8065707" imgH="5200339" progId="Excel.Chart.8">
                  <p:embed/>
                </p:oleObj>
              </mc:Choice>
              <mc:Fallback>
                <p:oleObj r:id="rId4" imgW="8065707" imgH="5200339" progId="Excel.Chart.8">
                  <p:embed/>
                  <p:pic>
                    <p:nvPicPr>
                      <p:cNvPr id="0" name="Wykres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1250950"/>
                        <a:ext cx="8064500" cy="520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2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52400"/>
            <a:ext cx="19050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Wykres 9"/>
          <p:cNvGraphicFramePr>
            <a:graphicFrameLocks/>
          </p:cNvGraphicFramePr>
          <p:nvPr/>
        </p:nvGraphicFramePr>
        <p:xfrm>
          <a:off x="228600" y="1066800"/>
          <a:ext cx="8686800" cy="563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rostokąt 1"/>
          <p:cNvSpPr/>
          <p:nvPr/>
        </p:nvSpPr>
        <p:spPr>
          <a:xfrm>
            <a:off x="685800" y="1073150"/>
            <a:ext cx="7620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Operacje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własne IZ w podziale na priorytety PROW</a:t>
            </a:r>
          </a:p>
        </p:txBody>
      </p:sp>
      <p:graphicFrame>
        <p:nvGraphicFramePr>
          <p:cNvPr id="28676" name="Wykres 6"/>
          <p:cNvGraphicFramePr>
            <a:graphicFrameLocks/>
          </p:cNvGraphicFramePr>
          <p:nvPr/>
        </p:nvGraphicFramePr>
        <p:xfrm>
          <a:off x="257175" y="1549400"/>
          <a:ext cx="8709025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r:id="rId4" imgW="8711939" imgH="4980864" progId="Excel.Chart.8">
                  <p:embed/>
                </p:oleObj>
              </mc:Choice>
              <mc:Fallback>
                <p:oleObj r:id="rId4" imgW="8711939" imgH="4980864" progId="Excel.Chart.8">
                  <p:embed/>
                  <p:pic>
                    <p:nvPicPr>
                      <p:cNvPr id="0" name="Wykres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1549400"/>
                        <a:ext cx="8709025" cy="497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7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52400"/>
            <a:ext cx="19050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943600"/>
            <a:ext cx="7315200" cy="5334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Prezentacja przygotowana przez Fundację Programów Pomocy dla Rolnictwa FAPA </a:t>
            </a:r>
          </a:p>
          <a:p>
            <a:pPr eaLnBrk="1" hangingPunct="1"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pełniącą funkcję Jednostki Centralnej KSOW</a:t>
            </a:r>
          </a:p>
        </p:txBody>
      </p:sp>
      <p:pic>
        <p:nvPicPr>
          <p:cNvPr id="29699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1788"/>
            <a:ext cx="1779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90513"/>
            <a:ext cx="13255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" descr="PROW-2014-2020-logo-k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41300"/>
            <a:ext cx="13239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2781300"/>
            <a:ext cx="33575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Prostokąt 1"/>
          <p:cNvSpPr>
            <a:spLocks noChangeArrowheads="1"/>
          </p:cNvSpPr>
          <p:nvPr/>
        </p:nvSpPr>
        <p:spPr bwMode="auto">
          <a:xfrm>
            <a:off x="609600" y="922338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>
              <a:ea typeface="Times New Roman" pitchFamily="18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ea typeface="Times New Roman" pitchFamily="18" charset="0"/>
                <a:cs typeface="Arial" pitchFamily="34" charset="0"/>
              </a:rPr>
              <a:t>„Europejski Fundusz Rolny na rzecz Rozwoju Obszarów Wiejskich: Europa inwestująca w obszary wiejskie”.</a:t>
            </a:r>
          </a:p>
        </p:txBody>
      </p:sp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2588"/>
            <a:ext cx="9747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Obraz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2588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ytuł 1"/>
          <p:cNvSpPr>
            <a:spLocks noGrp="1"/>
          </p:cNvSpPr>
          <p:nvPr>
            <p:ph type="ctrTitle"/>
          </p:nvPr>
        </p:nvSpPr>
        <p:spPr>
          <a:xfrm>
            <a:off x="685800" y="4038600"/>
            <a:ext cx="7772400" cy="1371600"/>
          </a:xfrm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rostokąt 1"/>
          <p:cNvSpPr>
            <a:spLocks noChangeArrowheads="1"/>
          </p:cNvSpPr>
          <p:nvPr/>
        </p:nvSpPr>
        <p:spPr bwMode="auto">
          <a:xfrm>
            <a:off x="838200" y="3008313"/>
            <a:ext cx="73152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pl-PL" alt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Komunikacyjny podmiotów wdrażających PROW na lata 2014-2020</a:t>
            </a:r>
          </a:p>
        </p:txBody>
      </p:sp>
      <p:pic>
        <p:nvPicPr>
          <p:cNvPr id="4099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6631"/>
          <a:stretch>
            <a:fillRect/>
          </a:stretch>
        </p:blipFill>
        <p:spPr bwMode="auto">
          <a:xfrm>
            <a:off x="838200" y="344488"/>
            <a:ext cx="901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4488"/>
            <a:ext cx="1812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PROW-2014-2020-logo-k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228600"/>
            <a:ext cx="14001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3700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3213"/>
            <a:ext cx="13255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>
            <a:graphicFrameLocks/>
          </p:cNvGraphicFramePr>
          <p:nvPr/>
        </p:nvGraphicFramePr>
        <p:xfrm>
          <a:off x="57149" y="745331"/>
          <a:ext cx="9029701" cy="536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3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752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Wykres 6"/>
          <p:cNvGraphicFramePr>
            <a:graphicFrameLocks/>
          </p:cNvGraphicFramePr>
          <p:nvPr/>
        </p:nvGraphicFramePr>
        <p:xfrm>
          <a:off x="57150" y="838200"/>
          <a:ext cx="90297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819400"/>
            <a:ext cx="8077200" cy="1470025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pl-PL" altLang="pl-PL" sz="3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pl-PL" altLang="pl-PL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Plan Operacyjny Jednostek Regionalnych KSOW w podziale na województwa</a:t>
            </a:r>
            <a:br>
              <a:rPr lang="pl-PL" altLang="pl-PL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pl-PL" altLang="pl-PL" sz="30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7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6631"/>
          <a:stretch>
            <a:fillRect/>
          </a:stretch>
        </p:blipFill>
        <p:spPr bwMode="auto">
          <a:xfrm>
            <a:off x="838200" y="344488"/>
            <a:ext cx="901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4488"/>
            <a:ext cx="1812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PROW-2014-2020-logo-k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228600"/>
            <a:ext cx="14001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3700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3213"/>
            <a:ext cx="13255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056000"/>
              </p:ext>
            </p:extLst>
          </p:nvPr>
        </p:nvGraphicFramePr>
        <p:xfrm>
          <a:off x="1447800" y="750888"/>
          <a:ext cx="6705600" cy="549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05600"/>
              </a:tblGrid>
              <a:tr h="549275">
                <a:tc>
                  <a:txBody>
                    <a:bodyPr/>
                    <a:lstStyle/>
                    <a:p>
                      <a:pPr algn="ctr" rtl="0" fontAlgn="b">
                        <a:defRPr sz="2000" b="1" i="0" u="none" strike="noStrike" kern="1200" baseline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pl-PL" sz="1800" b="1" i="0" u="none" strike="noStrike" kern="1200" baseline="0" dirty="0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Stopień </a:t>
                      </a:r>
                      <a:r>
                        <a:rPr lang="pl-PL" sz="1800" b="1" i="0" u="none" strike="noStrike" kern="1200" baseline="0" dirty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wykorzystania </a:t>
                      </a:r>
                      <a:r>
                        <a:rPr lang="pl-PL" sz="1800" b="1" i="0" u="none" strike="noStrike" kern="1200" baseline="0" dirty="0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limitu określonego w rozporządzeniu na </a:t>
                      </a:r>
                      <a:r>
                        <a:rPr lang="pl-PL" sz="1800" b="1" i="0" u="none" strike="noStrike" kern="1200" baseline="0" dirty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lata 2014-2020 </a:t>
                      </a:r>
                      <a:r>
                        <a:rPr lang="pl-PL" sz="1800" b="1" i="0" u="none" strike="noStrike" kern="1200" baseline="0" dirty="0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pl-PL" sz="1800" b="1" i="0" u="none" strike="noStrike" kern="1200" baseline="0" dirty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ramach planu operacyjnego 2016-2017</a:t>
                      </a:r>
                    </a:p>
                  </a:txBody>
                  <a:tcPr marL="0" marR="0" marT="0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7177" name="Wykres 5"/>
          <p:cNvGraphicFramePr>
            <a:graphicFrameLocks/>
          </p:cNvGraphicFramePr>
          <p:nvPr/>
        </p:nvGraphicFramePr>
        <p:xfrm>
          <a:off x="106363" y="1473200"/>
          <a:ext cx="8783637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r:id="rId4" imgW="8785097" imgH="4901609" progId="Excel.Chart.8">
                  <p:embed/>
                </p:oleObj>
              </mc:Choice>
              <mc:Fallback>
                <p:oleObj r:id="rId4" imgW="8785097" imgH="4901609" progId="Excel.Chart.8">
                  <p:embed/>
                  <p:pic>
                    <p:nvPicPr>
                      <p:cNvPr id="0" name="Wykres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3" y="1473200"/>
                        <a:ext cx="8783637" cy="490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326420"/>
              </p:ext>
            </p:extLst>
          </p:nvPr>
        </p:nvGraphicFramePr>
        <p:xfrm>
          <a:off x="304800" y="1371600"/>
          <a:ext cx="8610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105400"/>
            <a:ext cx="6858000" cy="14326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graphicFrame>
        <p:nvGraphicFramePr>
          <p:cNvPr id="6" name="Wykres 5"/>
          <p:cNvGraphicFramePr>
            <a:graphicFrameLocks/>
          </p:cNvGraphicFramePr>
          <p:nvPr/>
        </p:nvGraphicFramePr>
        <p:xfrm>
          <a:off x="533400" y="762000"/>
          <a:ext cx="8316119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196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>
            <a:graphicFrameLocks/>
          </p:cNvGraphicFramePr>
          <p:nvPr/>
        </p:nvGraphicFramePr>
        <p:xfrm>
          <a:off x="0" y="1676400"/>
          <a:ext cx="9067800" cy="4814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19" name="pole tekstowe 3"/>
          <p:cNvSpPr txBox="1">
            <a:spLocks noChangeArrowheads="1"/>
          </p:cNvSpPr>
          <p:nvPr/>
        </p:nvSpPr>
        <p:spPr bwMode="auto">
          <a:xfrm>
            <a:off x="142875" y="1047810"/>
            <a:ext cx="8686800" cy="646331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 smtClean="0"/>
              <a:t>Stopień wykorzystania planowanego budżetu bez planu komunikacyjnego na lata 2016-2017 na operacje partnerów (min. 60 %) </a:t>
            </a:r>
          </a:p>
        </p:txBody>
      </p:sp>
      <p:graphicFrame>
        <p:nvGraphicFramePr>
          <p:cNvPr id="9222" name="Wykres 6"/>
          <p:cNvGraphicFramePr>
            <a:graphicFrameLocks/>
          </p:cNvGraphicFramePr>
          <p:nvPr/>
        </p:nvGraphicFramePr>
        <p:xfrm>
          <a:off x="161925" y="1673225"/>
          <a:ext cx="8804275" cy="493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r:id="rId4" imgW="8803387" imgH="4932091" progId="Excel.Chart.8">
                  <p:embed/>
                </p:oleObj>
              </mc:Choice>
              <mc:Fallback>
                <p:oleObj r:id="rId4" imgW="8803387" imgH="4932091" progId="Excel.Chart.8">
                  <p:embed/>
                  <p:pic>
                    <p:nvPicPr>
                      <p:cNvPr id="0" name="Wykres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1673225"/>
                        <a:ext cx="8804275" cy="4930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3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ole tekstowe 2"/>
          <p:cNvSpPr txBox="1">
            <a:spLocks noChangeArrowheads="1"/>
          </p:cNvSpPr>
          <p:nvPr/>
        </p:nvSpPr>
        <p:spPr bwMode="auto">
          <a:xfrm>
            <a:off x="444500" y="914400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Stopień wykorzystania planowanego budżetu bez planu komunikacyjnego na operacje własne (max. 40%)</a:t>
            </a:r>
          </a:p>
        </p:txBody>
      </p:sp>
      <p:graphicFrame>
        <p:nvGraphicFramePr>
          <p:cNvPr id="10243" name="Wykres 10"/>
          <p:cNvGraphicFramePr>
            <a:graphicFrameLocks/>
          </p:cNvGraphicFramePr>
          <p:nvPr/>
        </p:nvGraphicFramePr>
        <p:xfrm>
          <a:off x="330200" y="1509713"/>
          <a:ext cx="8712200" cy="509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r:id="rId3" imgW="8711939" imgH="5090601" progId="Excel.Chart.8">
                  <p:embed/>
                </p:oleObj>
              </mc:Choice>
              <mc:Fallback>
                <p:oleObj r:id="rId3" imgW="8711939" imgH="5090601" progId="Excel.Chart.8">
                  <p:embed/>
                  <p:pic>
                    <p:nvPicPr>
                      <p:cNvPr id="0" name="Wykres 1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509713"/>
                        <a:ext cx="8712200" cy="5094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4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</TotalTime>
  <Words>822</Words>
  <Application>Microsoft Office PowerPoint</Application>
  <PresentationFormat>Pokaz na ekranie (4:3)</PresentationFormat>
  <Paragraphs>98</Paragraphs>
  <Slides>28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28</vt:i4>
      </vt:variant>
    </vt:vector>
  </HeadingPairs>
  <TitlesOfParts>
    <vt:vector size="35" baseType="lpstr">
      <vt:lpstr>Arial</vt:lpstr>
      <vt:lpstr>Calibri</vt:lpstr>
      <vt:lpstr>Times New Roman</vt:lpstr>
      <vt:lpstr>Arial CE</vt:lpstr>
      <vt:lpstr>Projekt domyślny</vt:lpstr>
      <vt:lpstr>Wykres programu Microsoft Excel</vt:lpstr>
      <vt:lpstr>Microsoft Excel Chart</vt:lpstr>
      <vt:lpstr>Plan Operacyjny KSOW na lata 2016-2017</vt:lpstr>
      <vt:lpstr>Plan prezentacji:</vt:lpstr>
      <vt:lpstr>Prezentacja programu PowerPoint</vt:lpstr>
      <vt:lpstr>Prezentacja programu PowerPoint</vt:lpstr>
      <vt:lpstr>2. Plan Operacyjny Jednostek Regionalnych KSOW w podziale na województwa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Tematyka operacji realizowanych w ramach PO JR na lata 2016 - 2017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Podział środków w działaniu 5 na projekty własne i projekty partnerów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Dominika Długosz-Dzierżanowska</dc:creator>
  <cp:lastModifiedBy>Kamil Giemza</cp:lastModifiedBy>
  <cp:revision>116</cp:revision>
  <cp:lastPrinted>2016-04-15T13:15:57Z</cp:lastPrinted>
  <dcterms:created xsi:type="dcterms:W3CDTF">1601-01-01T00:00:00Z</dcterms:created>
  <dcterms:modified xsi:type="dcterms:W3CDTF">2016-04-17T15:46:38Z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