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072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779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0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57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24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598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41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65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47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35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51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6A84-9680-45ED-8F0B-C1E4A827137B}" type="datetimeFigureOut">
              <a:rPr lang="pl-PL" smtClean="0"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2DFE-4B54-44B1-990A-E17FC2D730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147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rgbClr val="0070C0"/>
                </a:solidFill>
              </a:rPr>
              <a:t>Informacja z prac grupy tematycznej ds. innowacji </a:t>
            </a:r>
            <a:br>
              <a:rPr lang="pl-PL" sz="3600" b="1" dirty="0">
                <a:solidFill>
                  <a:srgbClr val="0070C0"/>
                </a:solidFill>
              </a:rPr>
            </a:br>
            <a:r>
              <a:rPr lang="pl-PL" sz="3600" b="1" dirty="0">
                <a:solidFill>
                  <a:srgbClr val="0070C0"/>
                </a:solidFill>
              </a:rPr>
              <a:t>w rolnictwie i na obszarach wiejskich przy Grupie Roboczej ds. KSOW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427984" y="3886200"/>
            <a:ext cx="3344416" cy="1752600"/>
          </a:xfrm>
        </p:spPr>
        <p:txBody>
          <a:bodyPr/>
          <a:lstStyle/>
          <a:p>
            <a:endParaRPr lang="pl-PL" sz="1600" b="1" i="1" dirty="0" smtClean="0">
              <a:solidFill>
                <a:srgbClr val="0070C0"/>
              </a:solidFill>
            </a:endParaRPr>
          </a:p>
          <a:p>
            <a:endParaRPr lang="pl-PL" sz="1600" b="1" i="1" dirty="0">
              <a:solidFill>
                <a:srgbClr val="0070C0"/>
              </a:solidFill>
            </a:endParaRPr>
          </a:p>
          <a:p>
            <a:endParaRPr lang="pl-PL" sz="1600" b="1" i="1" dirty="0" smtClean="0">
              <a:solidFill>
                <a:srgbClr val="0070C0"/>
              </a:solidFill>
            </a:endParaRPr>
          </a:p>
          <a:p>
            <a:r>
              <a:rPr lang="pl-PL" sz="1600" b="1" i="1" dirty="0" smtClean="0">
                <a:solidFill>
                  <a:srgbClr val="0070C0"/>
                </a:solidFill>
              </a:rPr>
              <a:t>Henryk </a:t>
            </a:r>
            <a:r>
              <a:rPr lang="pl-PL" sz="1600" b="1" i="1" dirty="0" err="1">
                <a:solidFill>
                  <a:srgbClr val="0070C0"/>
                </a:solidFill>
              </a:rPr>
              <a:t>Skórnicki</a:t>
            </a:r>
            <a:endParaRPr lang="pl-PL" sz="1600" b="1" dirty="0">
              <a:solidFill>
                <a:srgbClr val="0070C0"/>
              </a:solidFill>
            </a:endParaRPr>
          </a:p>
          <a:p>
            <a:r>
              <a:rPr lang="pl-PL" sz="1600" b="1" dirty="0">
                <a:solidFill>
                  <a:srgbClr val="0070C0"/>
                </a:solidFill>
              </a:rPr>
              <a:t>Przewodniczący grupy tematycznej</a:t>
            </a:r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1130152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16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Wnioski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lnSpcReduction="10000"/>
          </a:bodyPr>
          <a:lstStyle/>
          <a:p>
            <a:r>
              <a:rPr lang="pl-PL" sz="2400" b="1" dirty="0" smtClean="0">
                <a:solidFill>
                  <a:srgbClr val="0070C0"/>
                </a:solidFill>
              </a:rPr>
              <a:t>Przed </a:t>
            </a:r>
            <a:r>
              <a:rPr lang="pl-PL" sz="2400" b="1" dirty="0">
                <a:solidFill>
                  <a:srgbClr val="0070C0"/>
                </a:solidFill>
              </a:rPr>
              <a:t>kolejnymi naborami wniosków do planu operacyjnego przygotować formalne kryteria wyboru operacji i przedstawić do zaopiniowania grupie tematycznej. Grupa wniosek ten przyjęła jednogłośnie przez aklamację. </a:t>
            </a:r>
            <a:endParaRPr lang="pl-PL" sz="2400" dirty="0">
              <a:solidFill>
                <a:srgbClr val="0070C0"/>
              </a:solidFill>
            </a:endParaRPr>
          </a:p>
          <a:p>
            <a:r>
              <a:rPr lang="pl-PL" sz="2400" b="1" dirty="0" smtClean="0">
                <a:solidFill>
                  <a:srgbClr val="0070C0"/>
                </a:solidFill>
              </a:rPr>
              <a:t>Zaplanować </a:t>
            </a:r>
            <a:r>
              <a:rPr lang="pl-PL" sz="2400" b="1" dirty="0">
                <a:solidFill>
                  <a:srgbClr val="0070C0"/>
                </a:solidFill>
              </a:rPr>
              <a:t>w przyszłym roku w planie działalności statutowej CDR (funkcjonowania SIR) </a:t>
            </a:r>
            <a:r>
              <a:rPr lang="pl-PL" sz="2400" b="1" dirty="0" smtClean="0">
                <a:solidFill>
                  <a:srgbClr val="0070C0"/>
                </a:solidFill>
              </a:rPr>
              <a:t>szkolenia </a:t>
            </a:r>
            <a:r>
              <a:rPr lang="pl-PL" sz="2400" b="1" dirty="0">
                <a:solidFill>
                  <a:srgbClr val="0070C0"/>
                </a:solidFill>
              </a:rPr>
              <a:t>z przygotowywania </a:t>
            </a:r>
            <a:r>
              <a:rPr lang="pl-PL" sz="2400" b="1" dirty="0" smtClean="0">
                <a:solidFill>
                  <a:srgbClr val="0070C0"/>
                </a:solidFill>
              </a:rPr>
              <a:t>projektów do </a:t>
            </a:r>
            <a:r>
              <a:rPr lang="pl-PL" sz="2400" b="1" dirty="0">
                <a:solidFill>
                  <a:srgbClr val="0070C0"/>
                </a:solidFill>
              </a:rPr>
              <a:t>planów </a:t>
            </a:r>
            <a:r>
              <a:rPr lang="pl-PL" sz="2400" b="1" dirty="0" smtClean="0">
                <a:solidFill>
                  <a:srgbClr val="0070C0"/>
                </a:solidFill>
              </a:rPr>
              <a:t>operacyjnych. Wskazano, </a:t>
            </a:r>
            <a:r>
              <a:rPr lang="pl-PL" sz="2400" b="1" dirty="0">
                <a:solidFill>
                  <a:srgbClr val="0070C0"/>
                </a:solidFill>
              </a:rPr>
              <a:t>że warto rozważyć takie szkolenia </a:t>
            </a:r>
            <a:r>
              <a:rPr lang="pl-PL" sz="2400" b="1" dirty="0" smtClean="0">
                <a:solidFill>
                  <a:srgbClr val="0070C0"/>
                </a:solidFill>
              </a:rPr>
              <a:t>z </a:t>
            </a:r>
            <a:r>
              <a:rPr lang="pl-PL" sz="2400" b="1" dirty="0">
                <a:solidFill>
                  <a:srgbClr val="0070C0"/>
                </a:solidFill>
              </a:rPr>
              <a:t>zaprezentowaniem wzorcowych, dobrych praktyk z przygotowywania planów operacyjnych oraz  należałoby te przykłady umieścić na stronie internetowej SIR., z poprawnego i precyzyjnego opisywania przedsięwzięć, aby nie było przykrych konsekwencji w rozliczaniu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" y="19919"/>
            <a:ext cx="121930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488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</a:rPr>
              <a:t>Podsumowanie</a:t>
            </a:r>
            <a:endParaRPr lang="pl-PL" sz="32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0070C0"/>
                </a:solidFill>
              </a:rPr>
              <a:t>Należy podkreślić dużą aktywność i zaangażowanie członków grupy </a:t>
            </a:r>
            <a:r>
              <a:rPr lang="pl-PL" b="1" dirty="0">
                <a:solidFill>
                  <a:srgbClr val="0070C0"/>
                </a:solidFill>
              </a:rPr>
              <a:t>oraz fakt zgłoszenia szeregu  cennych propozycji i wniosków, padło szereg inicjatyw w kontekście pracy sieci w zakresie przygotowania jednolitych kryteriów wyboru operacji przy wyborze operacji poziomu krajowego oraz wojewódzkiego. </a:t>
            </a:r>
            <a:endParaRPr lang="pl-PL" b="1" dirty="0" smtClean="0">
              <a:solidFill>
                <a:srgbClr val="0070C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2076"/>
            <a:ext cx="121930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3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</a:rPr>
              <a:t>Wprowadzenie</a:t>
            </a:r>
            <a:endParaRPr lang="pl-PL" sz="32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b="1" dirty="0">
                <a:solidFill>
                  <a:srgbClr val="0070C0"/>
                </a:solidFill>
              </a:rPr>
              <a:t>W dniu 17 grudnia 2015 r. odbyło się pierwsze posiedzenie grupy </a:t>
            </a:r>
            <a:r>
              <a:rPr lang="pl-PL" sz="2000" b="1" dirty="0" smtClean="0">
                <a:solidFill>
                  <a:srgbClr val="0070C0"/>
                </a:solidFill>
              </a:rPr>
              <a:t>tematycznej </a:t>
            </a:r>
            <a:r>
              <a:rPr lang="pl-PL" sz="2000" b="1" dirty="0">
                <a:solidFill>
                  <a:srgbClr val="0070C0"/>
                </a:solidFill>
              </a:rPr>
              <a:t>ds. innowacji w rolnictwie i na obszarach wiejskich. </a:t>
            </a:r>
            <a:endParaRPr lang="pl-PL" sz="2000" b="1" dirty="0" smtClean="0">
              <a:solidFill>
                <a:srgbClr val="0070C0"/>
              </a:solidFill>
            </a:endParaRPr>
          </a:p>
          <a:p>
            <a:r>
              <a:rPr lang="pl-PL" sz="2000" b="1" dirty="0">
                <a:solidFill>
                  <a:srgbClr val="0070C0"/>
                </a:solidFill>
              </a:rPr>
              <a:t>Zgodnie z Uchwałą nr 6 Grupy Roboczej do spraw Krajowej Sieci Obszarów Wiejskich z dnia 12 października 2015 r. w sprawie powołania grupy tematycznej ds. innowacji w rolnictwie i na obszarach wiejskich, w posiedzeniu wzięli udział przedstawiciele</a:t>
            </a:r>
            <a:r>
              <a:rPr lang="pl-PL" sz="2000" b="1" dirty="0" smtClean="0">
                <a:solidFill>
                  <a:srgbClr val="0070C0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rgbClr val="0070C0"/>
                </a:solidFill>
              </a:rPr>
              <a:t>Ministerstwa </a:t>
            </a:r>
            <a:r>
              <a:rPr lang="pl-PL" sz="2000" b="1" dirty="0">
                <a:solidFill>
                  <a:srgbClr val="0070C0"/>
                </a:solidFill>
              </a:rPr>
              <a:t>Rolnictwa i Rozwoju Wsi, </a:t>
            </a:r>
            <a:endParaRPr lang="pl-PL" sz="2000" b="1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rgbClr val="0070C0"/>
                </a:solidFill>
              </a:rPr>
              <a:t>Ministerstwa </a:t>
            </a:r>
            <a:r>
              <a:rPr lang="pl-PL" sz="2000" b="1" dirty="0">
                <a:solidFill>
                  <a:srgbClr val="0070C0"/>
                </a:solidFill>
              </a:rPr>
              <a:t>Nauki i Szkolnictwa Wyższego</a:t>
            </a:r>
            <a:r>
              <a:rPr lang="pl-PL" sz="2000" b="1" dirty="0" smtClean="0">
                <a:solidFill>
                  <a:srgbClr val="0070C0"/>
                </a:solidFill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rgbClr val="0070C0"/>
                </a:solidFill>
              </a:rPr>
              <a:t> </a:t>
            </a:r>
            <a:r>
              <a:rPr lang="pl-PL" sz="2000" b="1" dirty="0">
                <a:solidFill>
                  <a:srgbClr val="0070C0"/>
                </a:solidFill>
              </a:rPr>
              <a:t>Ministerstwa </a:t>
            </a:r>
            <a:r>
              <a:rPr lang="pl-PL" sz="2000" b="1" dirty="0" smtClean="0">
                <a:solidFill>
                  <a:srgbClr val="0070C0"/>
                </a:solidFill>
              </a:rPr>
              <a:t>Rozwoju</a:t>
            </a:r>
            <a:r>
              <a:rPr lang="pl-PL" sz="2000" b="1" dirty="0">
                <a:solidFill>
                  <a:srgbClr val="0070C0"/>
                </a:solidFill>
              </a:rPr>
              <a:t>;</a:t>
            </a:r>
            <a:endParaRPr lang="pl-PL" sz="2000" b="1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rgbClr val="0070C0"/>
                </a:solidFill>
              </a:rPr>
              <a:t>Centrum </a:t>
            </a:r>
            <a:r>
              <a:rPr lang="pl-PL" sz="2000" b="1" dirty="0">
                <a:solidFill>
                  <a:srgbClr val="0070C0"/>
                </a:solidFill>
              </a:rPr>
              <a:t>Doradztwa Rolniczego w </a:t>
            </a:r>
            <a:r>
              <a:rPr lang="pl-PL" sz="2000" b="1" dirty="0" smtClean="0">
                <a:solidFill>
                  <a:srgbClr val="0070C0"/>
                </a:solidFill>
              </a:rPr>
              <a:t>Brwinowie;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rgbClr val="0070C0"/>
                </a:solidFill>
              </a:rPr>
              <a:t>Narodowego </a:t>
            </a:r>
            <a:r>
              <a:rPr lang="pl-PL" sz="2000" b="1" dirty="0">
                <a:solidFill>
                  <a:srgbClr val="0070C0"/>
                </a:solidFill>
              </a:rPr>
              <a:t>Centrum Badań i </a:t>
            </a:r>
            <a:r>
              <a:rPr lang="pl-PL" sz="2000" b="1" dirty="0" smtClean="0">
                <a:solidFill>
                  <a:srgbClr val="0070C0"/>
                </a:solidFill>
              </a:rPr>
              <a:t>Rozwoju</a:t>
            </a:r>
            <a:r>
              <a:rPr lang="pl-PL" sz="2000" b="1" dirty="0">
                <a:solidFill>
                  <a:srgbClr val="0070C0"/>
                </a:solidFill>
              </a:rPr>
              <a:t>;</a:t>
            </a:r>
            <a:endParaRPr lang="pl-PL" sz="2000" b="1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rgbClr val="0070C0"/>
                </a:solidFill>
              </a:rPr>
              <a:t>Polskiej </a:t>
            </a:r>
            <a:r>
              <a:rPr lang="pl-PL" sz="2000" b="1" dirty="0">
                <a:solidFill>
                  <a:srgbClr val="0070C0"/>
                </a:solidFill>
              </a:rPr>
              <a:t>Akademii </a:t>
            </a:r>
            <a:r>
              <a:rPr lang="pl-PL" sz="2000" b="1" dirty="0" smtClean="0">
                <a:solidFill>
                  <a:srgbClr val="0070C0"/>
                </a:solidFill>
              </a:rPr>
              <a:t>Nauk;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rgbClr val="0070C0"/>
                </a:solidFill>
              </a:rPr>
              <a:t>Rady Głównej Instytutów Badawczych;</a:t>
            </a:r>
          </a:p>
          <a:p>
            <a:pPr marL="0" indent="0">
              <a:buNone/>
            </a:pPr>
            <a:endParaRPr lang="pl-PL" sz="2000" dirty="0" smtClean="0">
              <a:solidFill>
                <a:srgbClr val="0070C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2076"/>
            <a:ext cx="121930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0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</a:rPr>
              <a:t>Wprowadzenie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 startAt="8"/>
            </a:pPr>
            <a:r>
              <a:rPr lang="pl-PL" sz="2400" b="1" dirty="0" smtClean="0">
                <a:solidFill>
                  <a:srgbClr val="0070C0"/>
                </a:solidFill>
              </a:rPr>
              <a:t>Wojewódzkich Ośrodków Doradztwa Rolniczego; </a:t>
            </a:r>
          </a:p>
          <a:p>
            <a:pPr marL="457200" indent="-457200">
              <a:buAutoNum type="arabicPeriod" startAt="8"/>
            </a:pPr>
            <a:r>
              <a:rPr lang="pl-PL" sz="2400" b="1" dirty="0" smtClean="0">
                <a:solidFill>
                  <a:srgbClr val="0070C0"/>
                </a:solidFill>
              </a:rPr>
              <a:t>Krajowej Rady Izb Rolniczych;</a:t>
            </a:r>
          </a:p>
          <a:p>
            <a:pPr marL="457200" indent="-457200">
              <a:buAutoNum type="arabicPeriod" startAt="8"/>
            </a:pPr>
            <a:r>
              <a:rPr lang="pl-PL" sz="2400" b="1" dirty="0" smtClean="0">
                <a:solidFill>
                  <a:srgbClr val="0070C0"/>
                </a:solidFill>
              </a:rPr>
              <a:t>Federacji Branżowych Związków Producentów Rolnych;</a:t>
            </a:r>
          </a:p>
          <a:p>
            <a:pPr marL="457200" indent="-457200">
              <a:buAutoNum type="arabicPeriod" startAt="8"/>
            </a:pPr>
            <a:r>
              <a:rPr lang="pl-PL" sz="2400" b="1" dirty="0" smtClean="0">
                <a:solidFill>
                  <a:srgbClr val="0070C0"/>
                </a:solidFill>
              </a:rPr>
              <a:t>Federacji Stowarzyszeń Naukowo-Technicznych Naczelnej Organizacji Technicznej;</a:t>
            </a:r>
          </a:p>
          <a:p>
            <a:pPr marL="457200" indent="-457200">
              <a:buAutoNum type="arabicPeriod" startAt="8"/>
            </a:pPr>
            <a:r>
              <a:rPr lang="pl-PL" sz="2400" b="1" dirty="0">
                <a:solidFill>
                  <a:srgbClr val="0070C0"/>
                </a:solidFill>
              </a:rPr>
              <a:t>J</a:t>
            </a:r>
            <a:r>
              <a:rPr lang="pl-PL" sz="2400" b="1" dirty="0" smtClean="0">
                <a:solidFill>
                  <a:srgbClr val="0070C0"/>
                </a:solidFill>
              </a:rPr>
              <a:t>ednostki centralnej i jednostek regionalnych KSOW;</a:t>
            </a:r>
          </a:p>
          <a:p>
            <a:pPr marL="457200" indent="-457200">
              <a:buAutoNum type="arabicPeriod" startAt="8"/>
            </a:pPr>
            <a:r>
              <a:rPr lang="pl-PL" sz="2400" b="1" dirty="0">
                <a:solidFill>
                  <a:srgbClr val="0070C0"/>
                </a:solidFill>
              </a:rPr>
              <a:t>O</a:t>
            </a:r>
            <a:r>
              <a:rPr lang="pl-PL" sz="2400" b="1" dirty="0" smtClean="0">
                <a:solidFill>
                  <a:srgbClr val="0070C0"/>
                </a:solidFill>
              </a:rPr>
              <a:t>rganizacji pozarządowych działających na obszarach wiejskich. </a:t>
            </a:r>
          </a:p>
          <a:p>
            <a:pPr marL="0" indent="0">
              <a:buNone/>
            </a:pPr>
            <a:r>
              <a:rPr lang="pl-PL" sz="2400" b="1" dirty="0">
                <a:solidFill>
                  <a:srgbClr val="0070C0"/>
                </a:solidFill>
              </a:rPr>
              <a:t>W posiedzeniu uczestniczył również Pan Ryszard </a:t>
            </a:r>
            <a:r>
              <a:rPr lang="pl-PL" sz="2400" b="1" dirty="0" err="1">
                <a:solidFill>
                  <a:srgbClr val="0070C0"/>
                </a:solidFill>
              </a:rPr>
              <a:t>Zarudzki</a:t>
            </a:r>
            <a:r>
              <a:rPr lang="pl-PL" sz="2400" b="1" dirty="0">
                <a:solidFill>
                  <a:srgbClr val="0070C0"/>
                </a:solidFill>
              </a:rPr>
              <a:t> Podsekretarz Stanu w Ministerstwie Rolnictwa i Rozwoju Wsi. </a:t>
            </a:r>
            <a:endParaRPr lang="pl-PL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400" b="1" i="1" dirty="0" smtClean="0">
                <a:solidFill>
                  <a:srgbClr val="0070C0"/>
                </a:solidFill>
              </a:rPr>
              <a:t>Łącznie 34 osoby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3949"/>
            <a:ext cx="121930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5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</a:rPr>
              <a:t>Wprowadzenie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075240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7200" b="1" dirty="0">
                <a:solidFill>
                  <a:srgbClr val="0070C0"/>
                </a:solidFill>
              </a:rPr>
              <a:t>Porządek obrad </a:t>
            </a:r>
            <a:r>
              <a:rPr lang="pl-PL" sz="7200" b="1" dirty="0" smtClean="0">
                <a:solidFill>
                  <a:srgbClr val="0070C0"/>
                </a:solidFill>
              </a:rPr>
              <a:t>obejmował między innymi: </a:t>
            </a:r>
          </a:p>
          <a:p>
            <a:pPr lvl="0"/>
            <a:r>
              <a:rPr lang="pl-PL" sz="7200" b="1" dirty="0">
                <a:solidFill>
                  <a:srgbClr val="0070C0"/>
                </a:solidFill>
              </a:rPr>
              <a:t> Przedstawienie struktury Krajowej Sieci Obszarów Wiejskich i Sieci na rzecz innowacji w rolnictwie i na obszarach wiejskich („SIR”) w Polsce, z uwzględnieniem procedury tworzenia planu działania i planu operacyjnego.</a:t>
            </a:r>
          </a:p>
          <a:p>
            <a:pPr lvl="0"/>
            <a:r>
              <a:rPr lang="pl-PL" sz="7200" b="1" dirty="0">
                <a:solidFill>
                  <a:srgbClr val="0070C0"/>
                </a:solidFill>
              </a:rPr>
              <a:t>Prezentacja celów i zadań sieci SIR oraz zadań grupy tematycznej ds. innowacji w rolnictwie i na obszarach wiejskich</a:t>
            </a:r>
            <a:r>
              <a:rPr lang="pl-PL" sz="7200" b="1" dirty="0" smtClean="0">
                <a:solidFill>
                  <a:srgbClr val="0070C0"/>
                </a:solidFill>
              </a:rPr>
              <a:t>.</a:t>
            </a:r>
          </a:p>
          <a:p>
            <a:pPr lvl="0"/>
            <a:r>
              <a:rPr lang="pl-PL" sz="7200" b="1" dirty="0" smtClean="0">
                <a:solidFill>
                  <a:srgbClr val="0070C0"/>
                </a:solidFill>
              </a:rPr>
              <a:t>Wybór zastępcy przewodniczącego i prezydium grupy.</a:t>
            </a:r>
          </a:p>
          <a:p>
            <a:pPr lvl="0"/>
            <a:r>
              <a:rPr lang="pl-PL" sz="7200" b="1" dirty="0" smtClean="0">
                <a:solidFill>
                  <a:srgbClr val="0070C0"/>
                </a:solidFill>
              </a:rPr>
              <a:t>Prezentacja </a:t>
            </a:r>
            <a:r>
              <a:rPr lang="pl-PL" sz="7200" b="1" dirty="0" smtClean="0">
                <a:solidFill>
                  <a:srgbClr val="0070C0"/>
                </a:solidFill>
              </a:rPr>
              <a:t>listy rankingowej oraz </a:t>
            </a:r>
            <a:r>
              <a:rPr lang="pl-PL" sz="7200" b="1" dirty="0" smtClean="0">
                <a:solidFill>
                  <a:srgbClr val="0070C0"/>
                </a:solidFill>
              </a:rPr>
              <a:t>propozycji </a:t>
            </a:r>
            <a:r>
              <a:rPr lang="pl-PL" sz="7200" b="1" dirty="0" smtClean="0">
                <a:solidFill>
                  <a:srgbClr val="0070C0"/>
                </a:solidFill>
              </a:rPr>
              <a:t>operacji do Planu Operacyjnego KSOW na lata 2016-2017 w zakresie SIR oraz </a:t>
            </a:r>
            <a:r>
              <a:rPr lang="pl-PL" sz="7200" b="1" dirty="0" smtClean="0">
                <a:solidFill>
                  <a:srgbClr val="0070C0"/>
                </a:solidFill>
              </a:rPr>
              <a:t>dyskusję.</a:t>
            </a:r>
            <a:endParaRPr lang="pl-PL" sz="7200" b="1" dirty="0" smtClean="0">
              <a:solidFill>
                <a:srgbClr val="0070C0"/>
              </a:solidFill>
            </a:endParaRPr>
          </a:p>
          <a:p>
            <a:pPr lvl="0"/>
            <a:r>
              <a:rPr lang="pl-PL" sz="7200" b="1" i="1" dirty="0" smtClean="0">
                <a:solidFill>
                  <a:srgbClr val="0070C0"/>
                </a:solidFill>
              </a:rPr>
              <a:t>„</a:t>
            </a:r>
            <a:r>
              <a:rPr lang="pl-PL" sz="7200" b="1" dirty="0" smtClean="0">
                <a:solidFill>
                  <a:srgbClr val="0070C0"/>
                </a:solidFill>
              </a:rPr>
              <a:t>Przedstawienie priorytetów SIR na lata 2016-2023.</a:t>
            </a:r>
          </a:p>
          <a:p>
            <a:pPr marL="0" lvl="0" indent="0">
              <a:buNone/>
            </a:pPr>
            <a:r>
              <a:rPr lang="pl-PL" sz="7200" b="1" dirty="0" smtClean="0">
                <a:solidFill>
                  <a:srgbClr val="0070C0"/>
                </a:solidFill>
              </a:rPr>
              <a:t>Przyjęcie Uchwał: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7200" b="1" dirty="0" smtClean="0">
                <a:solidFill>
                  <a:srgbClr val="0070C0"/>
                </a:solidFill>
              </a:rPr>
              <a:t>Uchwała </a:t>
            </a:r>
            <a:r>
              <a:rPr lang="pl-PL" sz="7200" b="1" dirty="0">
                <a:solidFill>
                  <a:srgbClr val="0070C0"/>
                </a:solidFill>
              </a:rPr>
              <a:t>w sprawie przyjęcia Regulaminu pracy grupy tematycznej ds. innowacji w rolnictwie i na obszarach wiejskich</a:t>
            </a:r>
            <a:r>
              <a:rPr lang="pl-PL" sz="7200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7200" b="1" dirty="0" smtClean="0">
                <a:solidFill>
                  <a:srgbClr val="0070C0"/>
                </a:solidFill>
              </a:rPr>
              <a:t>Uchwała w sprawie zaopiniowania projektu Planu Operacyjnego KSOW na lata 2016-2017 w zakresie SIR dla działań: </a:t>
            </a:r>
            <a:r>
              <a:rPr lang="pl-PL" sz="7200" b="1" i="1" dirty="0" smtClean="0">
                <a:solidFill>
                  <a:srgbClr val="0070C0"/>
                </a:solidFill>
              </a:rPr>
              <a:t>„Poszukiwanie partnerów KSOW do współpracy w ramach działania; Współpraca”, o którym mowa w art. 3 ust. 1 pkt 13 ustawy oraz ułatwianie tej współpracy”</a:t>
            </a:r>
            <a:r>
              <a:rPr lang="pl-PL" sz="7200" b="1" dirty="0" smtClean="0">
                <a:solidFill>
                  <a:srgbClr val="0070C0"/>
                </a:solidFill>
              </a:rPr>
              <a:t> oraz</a:t>
            </a:r>
            <a:r>
              <a:rPr lang="pl-PL" sz="7200" b="1" i="1" dirty="0" smtClean="0">
                <a:solidFill>
                  <a:srgbClr val="0070C0"/>
                </a:solidFill>
              </a:rPr>
              <a:t> „Działań na rzecz tworzenia sieci kontaktów dla doradców i służb wspierających wdrażanie innowacji na obszarach wiejskich”.</a:t>
            </a:r>
            <a:r>
              <a:rPr lang="pl-PL" sz="7200" b="1" dirty="0" smtClean="0">
                <a:solidFill>
                  <a:srgbClr val="0070C0"/>
                </a:solidFill>
              </a:rPr>
              <a:t> </a:t>
            </a:r>
            <a:endParaRPr lang="pl-PL" sz="7200" b="1" i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7200" b="1" dirty="0" smtClean="0">
                <a:solidFill>
                  <a:srgbClr val="0070C0"/>
                </a:solidFill>
              </a:rPr>
              <a:t>Uchwała w sprawie zaopiniowania priorytetów SIR na lata 2016-2023.</a:t>
            </a:r>
          </a:p>
          <a:p>
            <a:pPr marL="514350" lvl="0" indent="-514350">
              <a:buFont typeface="+mj-lt"/>
              <a:buAutoNum type="arabicPeriod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808" y="15767"/>
            <a:ext cx="121930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2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424936" cy="11569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0070C0"/>
                </a:solidFill>
              </a:rPr>
              <a:t>Oczekiwania członków  grupy względem </a:t>
            </a:r>
            <a:r>
              <a:rPr lang="pl-PL" sz="2800" b="1" dirty="0">
                <a:solidFill>
                  <a:srgbClr val="0070C0"/>
                </a:solidFill>
              </a:rPr>
              <a:t>roli i pracy grupy </a:t>
            </a:r>
            <a:endParaRPr lang="pl-PL" sz="2800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1900" b="1" dirty="0" smtClean="0">
                <a:solidFill>
                  <a:srgbClr val="0070C0"/>
                </a:solidFill>
              </a:rPr>
              <a:t>postrzeganie grupy jako organu opiniodawczo-doradczego </a:t>
            </a:r>
            <a:r>
              <a:rPr lang="pl-PL" sz="1900" b="1" dirty="0">
                <a:solidFill>
                  <a:srgbClr val="0070C0"/>
                </a:solidFill>
              </a:rPr>
              <a:t>dla CDR i WODR m.in. w zakresie identyfikacji działań i </a:t>
            </a:r>
            <a:r>
              <a:rPr lang="pl-PL" sz="1900" b="1" dirty="0" smtClean="0">
                <a:solidFill>
                  <a:srgbClr val="0070C0"/>
                </a:solidFill>
              </a:rPr>
              <a:t>obszarów na </a:t>
            </a:r>
            <a:r>
              <a:rPr lang="pl-PL" sz="1900" b="1" dirty="0">
                <a:solidFill>
                  <a:srgbClr val="0070C0"/>
                </a:solidFill>
              </a:rPr>
              <a:t>których należy się </a:t>
            </a:r>
            <a:r>
              <a:rPr lang="pl-PL" sz="1900" b="1" dirty="0" smtClean="0">
                <a:solidFill>
                  <a:srgbClr val="0070C0"/>
                </a:solidFill>
              </a:rPr>
              <a:t>koncentrować oraz </a:t>
            </a:r>
            <a:r>
              <a:rPr lang="pl-PL" sz="1900" b="1" dirty="0">
                <a:solidFill>
                  <a:srgbClr val="0070C0"/>
                </a:solidFill>
              </a:rPr>
              <a:t>w określaniu obszarów problemowych dla SIR. Celem tych działań ma być ułatwianie współpracy oraz pomoc w najskuteczniejszym łączeniu wysiłków ze strony doradztwa, rolników i przedstawicieli nauki, które mają służyć lepszemu rozwojowi rolnictwa i obszarów wiejskich. </a:t>
            </a:r>
          </a:p>
          <a:p>
            <a:r>
              <a:rPr lang="pl-PL" sz="1900" b="1" dirty="0">
                <a:solidFill>
                  <a:srgbClr val="0070C0"/>
                </a:solidFill>
              </a:rPr>
              <a:t>wskazywano, iż grupa z jednej strony umożliwi wymianę informacji oraz będzie inspiracją dla uczestników, a z drugiej - będzie źródłem informacji zwrotnej dla Ministerstwa, co pozwoli usprawnić procesy i usunąć bariery. </a:t>
            </a:r>
            <a:r>
              <a:rPr lang="pl-PL" sz="1900" b="1" dirty="0" smtClean="0">
                <a:solidFill>
                  <a:srgbClr val="0070C0"/>
                </a:solidFill>
              </a:rPr>
              <a:t>Przedstawiciele Ministerstwa wskazywali na możliwość wykorzystania wiedzy, </a:t>
            </a:r>
            <a:r>
              <a:rPr lang="pl-PL" sz="1900" b="1" dirty="0">
                <a:solidFill>
                  <a:srgbClr val="0070C0"/>
                </a:solidFill>
              </a:rPr>
              <a:t>kwalifikacje i dorobek grupy w określaniu przez Instytucję Zarządzającą najbardziej pożądanych kierunków badań i rozwoju</a:t>
            </a:r>
            <a:r>
              <a:rPr lang="pl-PL" sz="1900" b="1" dirty="0" smtClean="0">
                <a:solidFill>
                  <a:srgbClr val="0070C0"/>
                </a:solidFill>
              </a:rPr>
              <a:t>, </a:t>
            </a:r>
            <a:r>
              <a:rPr lang="pl-PL" sz="1900" b="1" dirty="0">
                <a:solidFill>
                  <a:srgbClr val="0070C0"/>
                </a:solidFill>
              </a:rPr>
              <a:t>wykorzystywaniu nauki w systemie upowszechniania innowacji oraz doświadczenia praktycznego, gdzie największą rolę do </a:t>
            </a:r>
            <a:r>
              <a:rPr lang="pl-PL" sz="1900" b="1" dirty="0" smtClean="0">
                <a:solidFill>
                  <a:srgbClr val="0070C0"/>
                </a:solidFill>
              </a:rPr>
              <a:t>spełnienia </a:t>
            </a:r>
            <a:r>
              <a:rPr lang="pl-PL" sz="1900" b="1" dirty="0">
                <a:solidFill>
                  <a:srgbClr val="0070C0"/>
                </a:solidFill>
              </a:rPr>
              <a:t>doradztwo. </a:t>
            </a:r>
            <a:endParaRPr lang="pl-PL" sz="1900" b="1" dirty="0" smtClean="0">
              <a:solidFill>
                <a:srgbClr val="0070C0"/>
              </a:solidFill>
            </a:endParaRPr>
          </a:p>
          <a:p>
            <a:r>
              <a:rPr lang="pl-PL" sz="1900" b="1" dirty="0" smtClean="0">
                <a:solidFill>
                  <a:srgbClr val="0070C0"/>
                </a:solidFill>
              </a:rPr>
              <a:t>Podkreślono</a:t>
            </a:r>
            <a:r>
              <a:rPr lang="pl-PL" sz="1900" b="1" dirty="0">
                <a:solidFill>
                  <a:srgbClr val="0070C0"/>
                </a:solidFill>
              </a:rPr>
              <a:t>, że te wszystkie działania powinny mieć na celu przeniesienie jak największego zakresu osiągnięć naukowo-badawczych do bezpośredniego odbiorcy, a to w efekcie będzie się przekładało na zrównoważony rozwój </a:t>
            </a:r>
            <a:r>
              <a:rPr lang="pl-PL" sz="1900" b="1" dirty="0" smtClean="0">
                <a:solidFill>
                  <a:srgbClr val="0070C0"/>
                </a:solidFill>
              </a:rPr>
              <a:t>rolnictwa i obszarów </a:t>
            </a:r>
            <a:r>
              <a:rPr lang="pl-PL" sz="1900" b="1" dirty="0">
                <a:solidFill>
                  <a:srgbClr val="0070C0"/>
                </a:solidFill>
              </a:rPr>
              <a:t>wiejskich.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23949"/>
            <a:ext cx="121930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9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</a:rPr>
              <a:t>Oczekiwania członków  grupy względem roli i pracy grupy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1800" b="1" dirty="0">
                <a:solidFill>
                  <a:srgbClr val="0070C0"/>
                </a:solidFill>
              </a:rPr>
              <a:t>Wielu członków grupy, szczególnie osoby z wieloletnim doświadczeniem m.in. w pracy naukowej na uczelniach, we wdrażaniu projektów ukierunkowanych na rozwój przedsiębiorczości, rolnictwa ekologicznego, w pracy analitycznej itp., zaoferowało swoje </a:t>
            </a:r>
            <a:r>
              <a:rPr lang="pl-PL" sz="1800" b="1" dirty="0" smtClean="0">
                <a:solidFill>
                  <a:srgbClr val="0070C0"/>
                </a:solidFill>
              </a:rPr>
              <a:t>wsparcie eksperckie;</a:t>
            </a:r>
          </a:p>
          <a:p>
            <a:pPr marL="0" indent="0">
              <a:buNone/>
            </a:pPr>
            <a:r>
              <a:rPr lang="pl-PL" sz="1800" b="1" i="1" dirty="0">
                <a:solidFill>
                  <a:srgbClr val="0070C0"/>
                </a:solidFill>
              </a:rPr>
              <a:t>Zwracano uwagę między innymi na następujące potrzeby i obszary, gdzie można zastosować podejście innowacyjne: </a:t>
            </a:r>
          </a:p>
          <a:p>
            <a:pPr lvl="0"/>
            <a:r>
              <a:rPr lang="pl-PL" sz="1800" b="1" dirty="0">
                <a:solidFill>
                  <a:srgbClr val="0070C0"/>
                </a:solidFill>
              </a:rPr>
              <a:t>wspieranie rozwoju odnawialnych źródeł energii z wykorzystywanych w rolnictwie i przetwórstwie </a:t>
            </a:r>
            <a:r>
              <a:rPr lang="pl-PL" sz="1800" b="1" dirty="0" smtClean="0">
                <a:solidFill>
                  <a:srgbClr val="0070C0"/>
                </a:solidFill>
              </a:rPr>
              <a:t>żywności</a:t>
            </a:r>
            <a:r>
              <a:rPr lang="pl-PL" sz="1800" b="1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pl-PL" sz="1800" b="1" dirty="0">
                <a:solidFill>
                  <a:srgbClr val="0070C0"/>
                </a:solidFill>
              </a:rPr>
              <a:t>rozwój przedsiębiorczości w kontekście rozwiązań innowacyjnych dla przetwórstwa </a:t>
            </a:r>
            <a:r>
              <a:rPr lang="pl-PL" sz="1800" b="1" dirty="0" smtClean="0">
                <a:solidFill>
                  <a:srgbClr val="0070C0"/>
                </a:solidFill>
              </a:rPr>
              <a:t>rolno-spożywczego</a:t>
            </a:r>
            <a:r>
              <a:rPr lang="pl-PL" sz="1800" b="1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pl-PL" sz="1800" b="1" dirty="0" smtClean="0">
                <a:solidFill>
                  <a:srgbClr val="0070C0"/>
                </a:solidFill>
              </a:rPr>
              <a:t>produkcja </a:t>
            </a:r>
            <a:r>
              <a:rPr lang="pl-PL" sz="1800" b="1" dirty="0">
                <a:solidFill>
                  <a:srgbClr val="0070C0"/>
                </a:solidFill>
              </a:rPr>
              <a:t>żywności funkcjonalnej oraz organicznej i wejście ze sprzedażą na rynki </a:t>
            </a:r>
            <a:r>
              <a:rPr lang="pl-PL" sz="1800" b="1" dirty="0" smtClean="0">
                <a:solidFill>
                  <a:srgbClr val="0070C0"/>
                </a:solidFill>
              </a:rPr>
              <a:t>zewnętrzne</a:t>
            </a:r>
            <a:r>
              <a:rPr lang="pl-PL" sz="1800" b="1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pl-PL" sz="1800" b="1" dirty="0" smtClean="0">
                <a:solidFill>
                  <a:srgbClr val="0070C0"/>
                </a:solidFill>
              </a:rPr>
              <a:t>wykorzystanie </a:t>
            </a:r>
            <a:r>
              <a:rPr lang="pl-PL" sz="1800" b="1" dirty="0">
                <a:solidFill>
                  <a:srgbClr val="0070C0"/>
                </a:solidFill>
              </a:rPr>
              <a:t>narzędzi innowacyjnych do promocji polskich marek za granicą, w zakresie współpracy międzynarodowej, m.in. w ramach strategii dla krajów basenu Morza </a:t>
            </a:r>
            <a:r>
              <a:rPr lang="pl-PL" sz="1800" b="1" dirty="0" smtClean="0">
                <a:solidFill>
                  <a:srgbClr val="0070C0"/>
                </a:solidFill>
              </a:rPr>
              <a:t>Bałtyckiego;</a:t>
            </a:r>
          </a:p>
          <a:p>
            <a:pPr lvl="0"/>
            <a:r>
              <a:rPr lang="pl-PL" sz="1800" b="1" dirty="0" smtClean="0">
                <a:solidFill>
                  <a:srgbClr val="0070C0"/>
                </a:solidFill>
              </a:rPr>
              <a:t> nowoczesne </a:t>
            </a:r>
            <a:r>
              <a:rPr lang="pl-PL" sz="1800" b="1" dirty="0">
                <a:solidFill>
                  <a:srgbClr val="0070C0"/>
                </a:solidFill>
              </a:rPr>
              <a:t>techniki w produkcji rolnej i w ochronie </a:t>
            </a:r>
            <a:r>
              <a:rPr lang="pl-PL" sz="1800" b="1" dirty="0" smtClean="0">
                <a:solidFill>
                  <a:srgbClr val="0070C0"/>
                </a:solidFill>
              </a:rPr>
              <a:t>roślin;</a:t>
            </a:r>
            <a:endParaRPr lang="pl-PL" sz="1800" b="1" dirty="0">
              <a:solidFill>
                <a:srgbClr val="0070C0"/>
              </a:solidFill>
            </a:endParaRPr>
          </a:p>
          <a:p>
            <a:pPr lvl="0"/>
            <a:r>
              <a:rPr lang="pl-PL" sz="1800" b="1" dirty="0">
                <a:solidFill>
                  <a:srgbClr val="0070C0"/>
                </a:solidFill>
              </a:rPr>
              <a:t>innowacje w produkcji </a:t>
            </a:r>
            <a:r>
              <a:rPr lang="pl-PL" sz="1800" b="1" dirty="0" smtClean="0">
                <a:solidFill>
                  <a:srgbClr val="0070C0"/>
                </a:solidFill>
              </a:rPr>
              <a:t>drobiarskiej</a:t>
            </a:r>
            <a:r>
              <a:rPr lang="pl-PL" sz="1800" b="1" dirty="0">
                <a:solidFill>
                  <a:srgbClr val="0070C0"/>
                </a:solidFill>
              </a:rPr>
              <a:t>;</a:t>
            </a:r>
            <a:endParaRPr lang="pl-PL" sz="1800" b="1" dirty="0" smtClean="0">
              <a:solidFill>
                <a:srgbClr val="0070C0"/>
              </a:solidFill>
            </a:endParaRPr>
          </a:p>
          <a:p>
            <a:pPr lvl="0"/>
            <a:r>
              <a:rPr lang="pl-PL" sz="1800" b="1" dirty="0">
                <a:solidFill>
                  <a:srgbClr val="0070C0"/>
                </a:solidFill>
              </a:rPr>
              <a:t>energochłonności w produkcji rolniczej, a zwłaszcza w hodowli – tam można wdrażać rozwiązania innowacyjne. </a:t>
            </a:r>
          </a:p>
          <a:p>
            <a:endParaRPr lang="pl-PL" sz="1800" b="1" dirty="0">
              <a:solidFill>
                <a:srgbClr val="0070C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2076"/>
            <a:ext cx="121930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4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/>
                </a:solidFill>
              </a:rPr>
              <a:t>Opiniowanie planu operacyjnego</a:t>
            </a: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>
                <a:solidFill>
                  <a:srgbClr val="0070C0"/>
                </a:solidFill>
              </a:rPr>
              <a:t>Wnioski z dyskusji</a:t>
            </a:r>
          </a:p>
          <a:p>
            <a:r>
              <a:rPr lang="pl-PL" sz="1800" b="1" dirty="0" smtClean="0">
                <a:solidFill>
                  <a:srgbClr val="0070C0"/>
                </a:solidFill>
              </a:rPr>
              <a:t>Przed </a:t>
            </a:r>
            <a:r>
              <a:rPr lang="pl-PL" sz="1800" b="1" dirty="0">
                <a:solidFill>
                  <a:srgbClr val="0070C0"/>
                </a:solidFill>
              </a:rPr>
              <a:t>kolejnymi naborami wniosków do planu operacyjnego przygotować </a:t>
            </a:r>
            <a:r>
              <a:rPr lang="pl-PL" sz="1800" b="1" dirty="0" smtClean="0">
                <a:solidFill>
                  <a:srgbClr val="0070C0"/>
                </a:solidFill>
              </a:rPr>
              <a:t>kryteria </a:t>
            </a:r>
            <a:r>
              <a:rPr lang="pl-PL" sz="1800" b="1" dirty="0">
                <a:solidFill>
                  <a:srgbClr val="0070C0"/>
                </a:solidFill>
              </a:rPr>
              <a:t>wyboru operacji i przedstawić </a:t>
            </a:r>
            <a:r>
              <a:rPr lang="pl-PL" sz="1800" b="1" dirty="0" smtClean="0">
                <a:solidFill>
                  <a:srgbClr val="0070C0"/>
                </a:solidFill>
              </a:rPr>
              <a:t>do </a:t>
            </a:r>
            <a:r>
              <a:rPr lang="pl-PL" sz="1800" b="1" dirty="0">
                <a:solidFill>
                  <a:srgbClr val="0070C0"/>
                </a:solidFill>
              </a:rPr>
              <a:t>zaopiniowania grupie tematycznej. Grupa wniosek ten przyjęła jednogłośnie przez </a:t>
            </a:r>
            <a:r>
              <a:rPr lang="pl-PL" sz="1800" b="1" dirty="0" smtClean="0">
                <a:solidFill>
                  <a:srgbClr val="0070C0"/>
                </a:solidFill>
              </a:rPr>
              <a:t>aklamację;</a:t>
            </a:r>
          </a:p>
          <a:p>
            <a:r>
              <a:rPr lang="pl-PL" sz="1800" b="1" dirty="0" smtClean="0">
                <a:solidFill>
                  <a:srgbClr val="0070C0"/>
                </a:solidFill>
              </a:rPr>
              <a:t>W planie </a:t>
            </a:r>
            <a:r>
              <a:rPr lang="pl-PL" sz="1800" b="1" dirty="0">
                <a:solidFill>
                  <a:srgbClr val="0070C0"/>
                </a:solidFill>
              </a:rPr>
              <a:t>działalności statutowej CDR (funkcjonowania SIR) warto przygotować szkolenia z przygotowywania projektów planów operacyjnych, z poprawnego i precyzyjnego opisywania przedsięwzięć, aby nie było przykrych konsekwencji w rozliczaniu wydatkowanych środków. Wskazano, że warto rozważyć takie szkolenia z zaprezentowaniem wzorcowych, dobrych praktyk z przygotowywania planów operacyjnych oraz  należałoby te przykłady umieścić na stronie internetowe SIR;</a:t>
            </a:r>
          </a:p>
          <a:p>
            <a:endParaRPr lang="pl-PL" sz="1800" b="1" dirty="0">
              <a:solidFill>
                <a:srgbClr val="0070C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607"/>
            <a:ext cx="121930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3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</a:rPr>
              <a:t>Przyjęte Uchwały</a:t>
            </a:r>
            <a:endParaRPr lang="pl-PL" sz="32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0070C0"/>
                </a:solidFill>
              </a:rPr>
              <a:t>Uchwała Nr 1 w sprawie przyjęcia Regulaminu pracy grupy tematycznej ds. innowacji w rolnictwie i na obszarach wiejskich. Uchwała przyjęta jednogłośnie.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0070C0"/>
                </a:solidFill>
              </a:rPr>
              <a:t>Uchwała Nr 2 w sprawie zaopiniowania projektu Planu Operacyjnego KSOW na lata 2016-2017 w zakresie SIR dla działań: </a:t>
            </a:r>
            <a:r>
              <a:rPr lang="pl-PL" b="1" i="1" dirty="0" smtClean="0">
                <a:solidFill>
                  <a:srgbClr val="0070C0"/>
                </a:solidFill>
              </a:rPr>
              <a:t>„Poszukiwanie partnerów KSOW do współpracy w ramach działania; Współpraca”, o którym mowa w art. 3 ust. 1 pkt 13 ustawy oraz ułatwianie tej współpracy”</a:t>
            </a:r>
            <a:r>
              <a:rPr lang="pl-PL" b="1" dirty="0" smtClean="0">
                <a:solidFill>
                  <a:srgbClr val="0070C0"/>
                </a:solidFill>
              </a:rPr>
              <a:t> oraz</a:t>
            </a:r>
            <a:r>
              <a:rPr lang="pl-PL" b="1" i="1" dirty="0" smtClean="0">
                <a:solidFill>
                  <a:srgbClr val="0070C0"/>
                </a:solidFill>
              </a:rPr>
              <a:t> „Działań na rzecz tworzenia sieci kontaktów dla doradców i służb wspierających wdrażanie innowacji na obszarach wiejskich” , uchwałę przyjęto w trybie obiegowym  w  dn. 15.01.2016.</a:t>
            </a:r>
          </a:p>
          <a:p>
            <a:pPr marL="0" indent="0">
              <a:buNone/>
            </a:pPr>
            <a:r>
              <a:rPr lang="pl-PL" b="1" i="1" dirty="0" smtClean="0">
                <a:solidFill>
                  <a:srgbClr val="0070C0"/>
                </a:solidFill>
              </a:rPr>
              <a:t> Za głosowało 31 osób, 11 osób wstrzymało się od głosu.</a:t>
            </a:r>
            <a:r>
              <a:rPr lang="pl-PL" b="1" dirty="0" smtClean="0">
                <a:solidFill>
                  <a:srgbClr val="0070C0"/>
                </a:solidFill>
              </a:rPr>
              <a:t> </a:t>
            </a:r>
            <a:endParaRPr lang="pl-PL" b="1" i="1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0070C0"/>
                </a:solidFill>
              </a:rPr>
              <a:t>Uchwała Nr 3 w sprawie zaopiniowania priorytetów SIR na lata 2016-2023</a:t>
            </a:r>
            <a:r>
              <a:rPr lang="pl-PL" b="1" dirty="0">
                <a:solidFill>
                  <a:srgbClr val="0070C0"/>
                </a:solidFill>
              </a:rPr>
              <a:t>. </a:t>
            </a:r>
            <a:r>
              <a:rPr lang="pl-PL" b="1" dirty="0" smtClean="0">
                <a:solidFill>
                  <a:srgbClr val="0070C0"/>
                </a:solidFill>
              </a:rPr>
              <a:t>Po rozszerzeniu priorytetów w latach 2016 – 2017, Uchwałę przyjęto </a:t>
            </a:r>
            <a:r>
              <a:rPr lang="pl-PL" b="1" dirty="0">
                <a:solidFill>
                  <a:srgbClr val="0070C0"/>
                </a:solidFill>
              </a:rPr>
              <a:t>jednogłośnie.</a:t>
            </a:r>
          </a:p>
          <a:p>
            <a:pPr marL="514350" indent="-514350">
              <a:buFont typeface="+mj-lt"/>
              <a:buAutoNum type="arabicPeriod"/>
            </a:pPr>
            <a:endParaRPr lang="pl-PL" b="1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0"/>
            <a:ext cx="121930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29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70C0"/>
                </a:solidFill>
              </a:rPr>
              <a:t>Wnioski</a:t>
            </a:r>
            <a:endParaRPr lang="pl-PL" sz="36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pl-PL" sz="2900" b="1" dirty="0">
                <a:solidFill>
                  <a:srgbClr val="0070C0"/>
                </a:solidFill>
              </a:rPr>
              <a:t>Pan prof. Wiesław </a:t>
            </a:r>
            <a:r>
              <a:rPr lang="pl-PL" sz="2900" b="1" dirty="0" err="1">
                <a:solidFill>
                  <a:srgbClr val="0070C0"/>
                </a:solidFill>
              </a:rPr>
              <a:t>Golka</a:t>
            </a:r>
            <a:r>
              <a:rPr lang="pl-PL" sz="2900" b="1" dirty="0">
                <a:solidFill>
                  <a:srgbClr val="0070C0"/>
                </a:solidFill>
              </a:rPr>
              <a:t> zgłosił wniosek formalny o rozszerzenie składu grupy o większą reprezentację przedstawicieli instytucji nauki, jest to wniosek o zmianę Uchwały nr 6 Grupy Roboczej ds. KSOW. </a:t>
            </a:r>
            <a:endParaRPr lang="pl-PL" sz="29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900" b="1" dirty="0">
                <a:solidFill>
                  <a:srgbClr val="0070C0"/>
                </a:solidFill>
              </a:rPr>
              <a:t>Wniosek Grupy tematycznej ds. innowacji w rolnictwie i na obszarach wiejskich w sprawie rozszerzenia składu grupy tematycznej o przedstawicieli nauki</a:t>
            </a:r>
          </a:p>
          <a:p>
            <a:pPr marL="0" indent="0">
              <a:buNone/>
            </a:pPr>
            <a:r>
              <a:rPr lang="pl-PL" sz="2900" b="1" dirty="0">
                <a:solidFill>
                  <a:srgbClr val="0070C0"/>
                </a:solidFill>
              </a:rPr>
              <a:t>W uchwale Nr 6 Grupy Roboczej do spraw Krajowej Sieci Obszarów Wiejskich proponuje się zmienić zapisy w § 2 w punktach:</a:t>
            </a:r>
          </a:p>
          <a:p>
            <a:pPr marL="0" indent="0">
              <a:buNone/>
            </a:pPr>
            <a:r>
              <a:rPr lang="pl-PL" sz="2900" b="1" dirty="0">
                <a:solidFill>
                  <a:srgbClr val="0070C0"/>
                </a:solidFill>
              </a:rPr>
              <a:t>f) dwóch przedstawicieli Polskiej Akademii Nauk, </a:t>
            </a:r>
          </a:p>
          <a:p>
            <a:pPr marL="0" indent="0">
              <a:buNone/>
            </a:pPr>
            <a:r>
              <a:rPr lang="pl-PL" sz="2900" b="1" dirty="0">
                <a:solidFill>
                  <a:srgbClr val="0070C0"/>
                </a:solidFill>
              </a:rPr>
              <a:t>h) dwóch przedstawicieli Rady Głównej Nauki i Szkolnictwa Wyższego</a:t>
            </a:r>
          </a:p>
          <a:p>
            <a:pPr marL="0" indent="0">
              <a:buNone/>
            </a:pPr>
            <a:r>
              <a:rPr lang="pl-PL" sz="2900" b="1" dirty="0">
                <a:solidFill>
                  <a:srgbClr val="0070C0"/>
                </a:solidFill>
              </a:rPr>
              <a:t>oraz dodać punkt:</a:t>
            </a:r>
          </a:p>
          <a:p>
            <a:pPr marL="0" indent="0">
              <a:buNone/>
            </a:pPr>
            <a:r>
              <a:rPr lang="pl-PL" sz="2900" b="1" dirty="0">
                <a:solidFill>
                  <a:srgbClr val="0070C0"/>
                </a:solidFill>
              </a:rPr>
              <a:t>p) po jednym przedstawicielu instytutów branżowych nadzorowanych przez Ministra Rolnictwa i Rozwoju </a:t>
            </a:r>
            <a:r>
              <a:rPr lang="pl-PL" sz="2900" b="1" dirty="0" smtClean="0">
                <a:solidFill>
                  <a:srgbClr val="0070C0"/>
                </a:solidFill>
              </a:rPr>
              <a:t>Wsi</a:t>
            </a:r>
            <a:r>
              <a:rPr lang="pl-PL" sz="2900" b="1" dirty="0">
                <a:solidFill>
                  <a:srgbClr val="0070C0"/>
                </a:solidFill>
              </a:rPr>
              <a:t> </a:t>
            </a:r>
          </a:p>
          <a:p>
            <a:pPr marL="0" indent="0">
              <a:buNone/>
            </a:pPr>
            <a:r>
              <a:rPr lang="pl-PL" sz="2900" b="1" dirty="0">
                <a:solidFill>
                  <a:srgbClr val="0070C0"/>
                </a:solidFill>
              </a:rPr>
              <a:t>Ponadto, w celu ujednolicenia zapisów w dokumentach dotyczących KSOW proponujemy </a:t>
            </a:r>
            <a:r>
              <a:rPr lang="pl-PL" sz="2900" b="1" dirty="0" smtClean="0">
                <a:solidFill>
                  <a:srgbClr val="0070C0"/>
                </a:solidFill>
              </a:rPr>
              <a:t>w </a:t>
            </a:r>
            <a:r>
              <a:rPr lang="pl-PL" sz="2900" b="1" dirty="0">
                <a:solidFill>
                  <a:srgbClr val="0070C0"/>
                </a:solidFill>
              </a:rPr>
              <a:t>§ 3 dotyczącym zakresu zadań grupy tematycznej w punkcie 1. po słowie konsultowanie dodać </a:t>
            </a:r>
            <a:r>
              <a:rPr lang="pl-PL" sz="2900" b="1" dirty="0" smtClean="0">
                <a:solidFill>
                  <a:srgbClr val="0070C0"/>
                </a:solidFill>
              </a:rPr>
              <a:t>„</a:t>
            </a:r>
            <a:r>
              <a:rPr lang="pl-PL" sz="2900" b="1" dirty="0">
                <a:solidFill>
                  <a:srgbClr val="0070C0"/>
                </a:solidFill>
              </a:rPr>
              <a:t>i opiniowanie dokumentów dotyczących funkcjonowania Sieci na rzecz innowacji w rolnictwie i na obszarach wiejskich</a:t>
            </a:r>
            <a:r>
              <a:rPr lang="pl-PL" sz="2900" b="1" dirty="0"/>
              <a:t>”.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278428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1181</Words>
  <Application>Microsoft Office PowerPoint</Application>
  <PresentationFormat>Pokaz na ekranie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Informacja z prac grupy tematycznej ds. innowacji  w rolnictwie i na obszarach wiejskich przy Grupie Roboczej ds. KSOW </vt:lpstr>
      <vt:lpstr>Wprowadzenie</vt:lpstr>
      <vt:lpstr>Wprowadzenie</vt:lpstr>
      <vt:lpstr>Wprowadzenie</vt:lpstr>
      <vt:lpstr>Oczekiwania członków  grupy względem roli i pracy grupy </vt:lpstr>
      <vt:lpstr>Oczekiwania członków  grupy względem roli i pracy grupy </vt:lpstr>
      <vt:lpstr>Opiniowanie planu operacyjnego</vt:lpstr>
      <vt:lpstr>Przyjęte Uchwały</vt:lpstr>
      <vt:lpstr>Wnioski</vt:lpstr>
      <vt:lpstr>Wnioski</vt:lpstr>
      <vt:lpstr>Podsumowanie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z prac grupy tematycznej ds. innowacji  w rolnictwie i na obszarach wiejskich przy Grupie Roboczej ds. KSOW</dc:title>
  <dc:creator>Szef</dc:creator>
  <cp:lastModifiedBy>Szef</cp:lastModifiedBy>
  <cp:revision>19</cp:revision>
  <dcterms:created xsi:type="dcterms:W3CDTF">2016-04-14T18:09:46Z</dcterms:created>
  <dcterms:modified xsi:type="dcterms:W3CDTF">2016-04-16T19:42:03Z</dcterms:modified>
</cp:coreProperties>
</file>