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>
        <p:scale>
          <a:sx n="96" d="100"/>
          <a:sy n="96" d="100"/>
        </p:scale>
        <p:origin x="-163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DA4CD-D354-4723-811D-D93CE843C1FB}" type="datetimeFigureOut">
              <a:rPr lang="pl-PL" smtClean="0"/>
              <a:t>2016-04-15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52964-EF90-47E6-8484-C8C4BFAFAB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4022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fld id="{5BA9BA96-F471-4331-87D5-726B8AD8C62B}" type="slidenum">
              <a:rPr lang="en-GB" altLang="pl-PL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t>2</a:t>
            </a:fld>
            <a:endParaRPr lang="en-GB" altLang="pl-PL">
              <a:latin typeface="Arial" panose="020B0604020202020204" pitchFamily="34" charset="0"/>
            </a:endParaRPr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1130300" y="744538"/>
            <a:ext cx="4521200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body"/>
          </p:nvPr>
        </p:nvSpPr>
        <p:spPr>
          <a:xfrm>
            <a:off x="677863" y="4714875"/>
            <a:ext cx="5419725" cy="4460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018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fld id="{A41AC7C7-43CA-42DF-8D20-4FFC6AD25873}" type="slidenum">
              <a:rPr lang="en-GB" altLang="pl-PL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t>3</a:t>
            </a:fld>
            <a:endParaRPr lang="en-GB" altLang="pl-PL">
              <a:latin typeface="Arial" panose="020B0604020202020204" pitchFamily="34" charset="0"/>
            </a:endParaRPr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1130300" y="744538"/>
            <a:ext cx="4521200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body"/>
          </p:nvPr>
        </p:nvSpPr>
        <p:spPr>
          <a:xfrm>
            <a:off x="677863" y="4714875"/>
            <a:ext cx="5419725" cy="4460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752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fld id="{FA4AD701-E9A9-40B0-83F2-B663F90575FA}" type="slidenum">
              <a:rPr lang="en-GB" altLang="pl-PL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t>4</a:t>
            </a:fld>
            <a:endParaRPr lang="en-GB" altLang="pl-PL">
              <a:latin typeface="Arial" panose="020B0604020202020204" pitchFamily="34" charset="0"/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130300" y="744538"/>
            <a:ext cx="4521200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>
          <a:xfrm>
            <a:off x="677863" y="4714875"/>
            <a:ext cx="5419725" cy="4460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243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fld id="{CF043B87-853F-4286-912D-5796329C787F}" type="slidenum">
              <a:rPr lang="en-GB" altLang="pl-PL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t>5</a:t>
            </a:fld>
            <a:endParaRPr lang="en-GB" altLang="pl-PL">
              <a:latin typeface="Arial" panose="020B0604020202020204" pitchFamily="34" charset="0"/>
            </a:endParaRPr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1130300" y="744538"/>
            <a:ext cx="4521200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body"/>
          </p:nvPr>
        </p:nvSpPr>
        <p:spPr>
          <a:xfrm>
            <a:off x="677863" y="4714875"/>
            <a:ext cx="5419725" cy="4460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563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fld id="{C40A9BD3-0D6B-4541-A779-55C26BA4FBBD}" type="slidenum">
              <a:rPr lang="en-GB" altLang="pl-PL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t>6</a:t>
            </a:fld>
            <a:endParaRPr lang="en-GB" altLang="pl-PL">
              <a:latin typeface="Arial" panose="020B0604020202020204" pitchFamily="34" charset="0"/>
            </a:endParaRPr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1130300" y="744538"/>
            <a:ext cx="4521200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body"/>
          </p:nvPr>
        </p:nvSpPr>
        <p:spPr>
          <a:xfrm>
            <a:off x="677863" y="4714875"/>
            <a:ext cx="5419725" cy="4460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776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fld id="{E34A56EA-78B5-4872-833C-14BC9026C715}" type="slidenum">
              <a:rPr lang="en-GB" altLang="pl-PL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t>7</a:t>
            </a:fld>
            <a:endParaRPr lang="en-GB" altLang="pl-PL">
              <a:latin typeface="Arial" panose="020B0604020202020204" pitchFamily="34" charset="0"/>
            </a:endParaRPr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1130300" y="744538"/>
            <a:ext cx="4521200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body"/>
          </p:nvPr>
        </p:nvSpPr>
        <p:spPr>
          <a:xfrm>
            <a:off x="677863" y="4714875"/>
            <a:ext cx="5419725" cy="4460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473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fld id="{B2E61B8D-079E-4CB3-8179-8487F633FA9B}" type="slidenum">
              <a:rPr lang="en-GB" altLang="pl-PL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t>8</a:t>
            </a:fld>
            <a:endParaRPr lang="en-GB" altLang="pl-PL">
              <a:latin typeface="Arial" panose="020B0604020202020204" pitchFamily="34" charset="0"/>
            </a:endParaRPr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1130300" y="744538"/>
            <a:ext cx="4521200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body"/>
          </p:nvPr>
        </p:nvSpPr>
        <p:spPr>
          <a:xfrm>
            <a:off x="677863" y="4714875"/>
            <a:ext cx="5419725" cy="4460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060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11887200" cy="877824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034554"/>
            <a:ext cx="10668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70B49-E2E9-4069-8A54-9601FF6BA60B}" type="datetimeFigureOut">
              <a:rPr lang="pl-PL" smtClean="0"/>
              <a:t>2016-04-15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118872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317317" y="2048256"/>
            <a:ext cx="4569884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Przeciągnij obraz na symbol zastępczy lub kliknij ikonę, aby go dodać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2039112"/>
            <a:ext cx="6096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773459" y="188260"/>
            <a:ext cx="2844800" cy="365125"/>
          </a:xfrm>
        </p:spPr>
        <p:txBody>
          <a:bodyPr/>
          <a:lstStyle/>
          <a:p>
            <a:fld id="{A5170B49-E2E9-4069-8A54-9601FF6BA60B}" type="datetimeFigureOut">
              <a:rPr lang="pl-PL" smtClean="0"/>
              <a:t>2016-04-15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4D36-63E0-4EA3-A515-9DC688A7B2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owyżej po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118872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002306"/>
            <a:ext cx="10668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70B49-E2E9-4069-8A54-9601FF6BA60B}" type="datetimeFigureOut">
              <a:rPr lang="pl-PL" smtClean="0"/>
              <a:t>2016-04-15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236133" y="1129553"/>
            <a:ext cx="10651067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pl-PL" smtClean="0"/>
              <a:t>Przeciągnij obraz na symbol zastępczy lub kliknij ikonę, aby go dodać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raz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118872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002306"/>
            <a:ext cx="10668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73459" y="188260"/>
            <a:ext cx="2844800" cy="365125"/>
          </a:xfrm>
        </p:spPr>
        <p:txBody>
          <a:bodyPr/>
          <a:lstStyle/>
          <a:p>
            <a:fld id="{A5170B49-E2E9-4069-8A54-9601FF6BA60B}" type="datetimeFigureOut">
              <a:rPr lang="pl-PL" smtClean="0"/>
              <a:t>2016-04-15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236133" y="1129553"/>
            <a:ext cx="5315712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pl-PL" smtClean="0"/>
              <a:t>Przeciągnij obraz na symbol zastępczy lub kliknij ikonę, aby go dodać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571488" y="1129553"/>
            <a:ext cx="5315712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pl-PL" smtClean="0"/>
              <a:t>Przeciągnij obraz na symbol zastępczy lub kliknij ikonę, aby go dodać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raz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118872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002306"/>
            <a:ext cx="10668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73459" y="188260"/>
            <a:ext cx="2844800" cy="365125"/>
          </a:xfrm>
        </p:spPr>
        <p:txBody>
          <a:bodyPr/>
          <a:lstStyle/>
          <a:p>
            <a:fld id="{A5170B49-E2E9-4069-8A54-9601FF6BA60B}" type="datetimeFigureOut">
              <a:rPr lang="pl-PL" smtClean="0"/>
              <a:t>2016-04-15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236133" y="1129553"/>
            <a:ext cx="880262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pl-PL" smtClean="0"/>
              <a:t>Przeciągnij obraz na symbol zastępczy lub kliknij ikonę, aby go dodać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10058400" y="1129553"/>
            <a:ext cx="18288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pl-PL" smtClean="0"/>
              <a:t>Przeciągnij obraz na symbol zastępczy lub kliknij ikonę, aby go dodać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10058400" y="2629169"/>
            <a:ext cx="18288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pl-PL" smtClean="0"/>
              <a:t>Przeciągnij obraz na symbol zastępczy lub kliknij ikonę, aby go dodać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70B49-E2E9-4069-8A54-9601FF6BA60B}" type="datetimeFigureOut">
              <a:rPr lang="pl-PL" smtClean="0"/>
              <a:t>2016-04-15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4D36-63E0-4EA3-A515-9DC688A7B2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50071" y="1129554"/>
            <a:ext cx="1219200" cy="5533278"/>
          </a:xfrm>
        </p:spPr>
        <p:txBody>
          <a:bodyPr vert="eaVert" lIns="274320" tIns="685800" bIns="685800"/>
          <a:lstStyle/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90133" y="1734671"/>
            <a:ext cx="8568267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70B49-E2E9-4069-8A54-9601FF6BA60B}" type="datetimeFigureOut">
              <a:rPr lang="pl-PL" smtClean="0"/>
              <a:t>2016-04-15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4D36-63E0-4EA3-A515-9DC688A7B2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70B49-E2E9-4069-8A54-9601FF6BA60B}" type="datetimeFigureOut">
              <a:rPr lang="pl-PL" smtClean="0"/>
              <a:t>2016-04-15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4D36-63E0-4EA3-A515-9DC688A7B2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ajd tytułowy z obraz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11887200" cy="914400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943600"/>
            <a:ext cx="10668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70B49-E2E9-4069-8A54-9601FF6BA60B}" type="datetimeFigureOut">
              <a:rPr lang="pl-PL" smtClean="0"/>
              <a:t>2016-04-15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236133" y="1129553"/>
            <a:ext cx="10651067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pl-PL" smtClean="0"/>
              <a:t>Przeciągnij obraz na symbol zastępczy lub kliknij ikonę, aby go dodać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118872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5484607"/>
            <a:ext cx="10668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70B49-E2E9-4069-8A54-9601FF6BA60B}" type="datetimeFigureOut">
              <a:rPr lang="pl-PL" smtClean="0"/>
              <a:t>2016-04-15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0133" y="2595563"/>
            <a:ext cx="475488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3379" y="2595563"/>
            <a:ext cx="475488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773459" y="188260"/>
            <a:ext cx="2844800" cy="365125"/>
          </a:xfrm>
        </p:spPr>
        <p:txBody>
          <a:bodyPr/>
          <a:lstStyle/>
          <a:p>
            <a:fld id="{A5170B49-E2E9-4069-8A54-9601FF6BA60B}" type="datetimeFigureOut">
              <a:rPr lang="pl-PL" smtClean="0"/>
              <a:t>2016-04-15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4D36-63E0-4EA3-A515-9DC688A7B2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4117" y="2017714"/>
            <a:ext cx="475488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4117" y="3065929"/>
            <a:ext cx="475488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63379" y="2017714"/>
            <a:ext cx="475488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63379" y="3065929"/>
            <a:ext cx="475488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773459" y="188260"/>
            <a:ext cx="2844800" cy="365125"/>
          </a:xfrm>
        </p:spPr>
        <p:txBody>
          <a:bodyPr/>
          <a:lstStyle/>
          <a:p>
            <a:fld id="{A5170B49-E2E9-4069-8A54-9601FF6BA60B}" type="datetimeFigureOut">
              <a:rPr lang="pl-PL" smtClean="0"/>
              <a:t>2016-04-15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94117" y="188260"/>
            <a:ext cx="3860800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4D36-63E0-4EA3-A515-9DC688A7B287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Straight Connector 10"/>
          <p:cNvCxnSpPr/>
          <p:nvPr/>
        </p:nvCxnSpPr>
        <p:spPr>
          <a:xfrm>
            <a:off x="1616037" y="2904565"/>
            <a:ext cx="451104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985299" y="2904565"/>
            <a:ext cx="451104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616037" y="2904565"/>
            <a:ext cx="451104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985299" y="2904565"/>
            <a:ext cx="451104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16037" y="2904565"/>
            <a:ext cx="451104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985299" y="2904565"/>
            <a:ext cx="451104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70B49-E2E9-4069-8A54-9601FF6BA60B}" type="datetimeFigureOut">
              <a:rPr lang="pl-PL" smtClean="0"/>
              <a:t>2016-04-15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4D36-63E0-4EA3-A515-9DC688A7B2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70B49-E2E9-4069-8A54-9601FF6BA60B}" type="datetimeFigureOut">
              <a:rPr lang="pl-PL" smtClean="0"/>
              <a:t>2016-04-15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4D36-63E0-4EA3-A515-9DC688A7B2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118872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3379" y="2590801"/>
            <a:ext cx="475488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1269" y="2039111"/>
            <a:ext cx="475488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773459" y="188260"/>
            <a:ext cx="2844800" cy="365125"/>
          </a:xfrm>
        </p:spPr>
        <p:txBody>
          <a:bodyPr/>
          <a:lstStyle/>
          <a:p>
            <a:fld id="{A5170B49-E2E9-4069-8A54-9601FF6BA60B}" type="datetimeFigureOut">
              <a:rPr lang="pl-PL" smtClean="0"/>
              <a:t>2016-04-15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4D36-63E0-4EA3-A515-9DC688A7B2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1123856"/>
            <a:ext cx="11885084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899" y="2595563"/>
            <a:ext cx="10147301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73459" y="18826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170B49-E2E9-4069-8A54-9601FF6BA60B}" type="datetimeFigureOut">
              <a:rPr lang="pl-PL" smtClean="0"/>
              <a:t>2016-04-15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4117" y="18826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19859" y="65690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4244D36-63E0-4EA3-A515-9DC688A7B287}" type="slidenum">
              <a:rPr lang="pl-PL" smtClean="0"/>
              <a:t>‹#›</a:t>
            </a:fld>
            <a:endParaRPr lang="pl-PL"/>
          </a:p>
        </p:txBody>
      </p:sp>
      <p:sp>
        <p:nvSpPr>
          <p:cNvPr id="7" name="Rectangle 6"/>
          <p:cNvSpPr/>
          <p:nvPr/>
        </p:nvSpPr>
        <p:spPr>
          <a:xfrm>
            <a:off x="1219201" y="0"/>
            <a:ext cx="10665884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1219201" y="6675120"/>
            <a:ext cx="10665884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jpeg"/><Relationship Id="rId5" Type="http://schemas.openxmlformats.org/officeDocument/2006/relationships/image" Target="../media/image1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Grupa Tematyczna </a:t>
            </a:r>
            <a:br>
              <a:rPr lang="pl-PL" dirty="0" smtClean="0"/>
            </a:br>
            <a:r>
              <a:rPr lang="pl-PL" dirty="0" smtClean="0"/>
              <a:t>ds. młodzieży na obszarach wiejskich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Dotychczasowa działalność oraz obecne obszary działania</a:t>
            </a:r>
            <a:endParaRPr lang="pl-PL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583056"/>
              </p:ext>
            </p:extLst>
          </p:nvPr>
        </p:nvGraphicFramePr>
        <p:xfrm>
          <a:off x="1503349" y="454276"/>
          <a:ext cx="95250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r:id="rId3" imgW="2301090" imgH="2541843" progId="">
                  <p:embed/>
                </p:oleObj>
              </mc:Choice>
              <mc:Fallback>
                <p:oleObj r:id="rId3" imgW="2301090" imgH="254184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49" y="454276"/>
                        <a:ext cx="952500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9938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1"/>
          <p:cNvSpPr>
            <a:spLocks noChangeShapeType="1"/>
          </p:cNvSpPr>
          <p:nvPr/>
        </p:nvSpPr>
        <p:spPr bwMode="auto">
          <a:xfrm>
            <a:off x="2135189" y="1844675"/>
            <a:ext cx="8281987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2166939" y="2222501"/>
            <a:ext cx="8072437" cy="425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525463" indent="-525463" eaLnBrk="0" hangingPunct="0">
              <a:spcBef>
                <a:spcPts val="800"/>
              </a:spcBef>
              <a:buChar char="•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 eaLnBrk="0" hangingPunct="0">
              <a:spcBef>
                <a:spcPts val="700"/>
              </a:spcBef>
              <a:buChar char="–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Char char="•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 eaLnBrk="0" hangingPunct="0">
              <a:spcBef>
                <a:spcPts val="500"/>
              </a:spcBef>
              <a:buChar char="–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 eaLnBrk="0" hangingPunct="0">
              <a:spcBef>
                <a:spcPts val="500"/>
              </a:spcBef>
              <a:buChar char="»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660066"/>
              </a:buClr>
              <a:buFont typeface="Wingdings" panose="05000000000000000000" pitchFamily="2" charset="2"/>
              <a:buChar char="§"/>
            </a:pPr>
            <a:endParaRPr lang="en-GB" altLang="pl-PL" sz="1800" dirty="0">
              <a:solidFill>
                <a:schemeClr val="tx1"/>
              </a:solidFill>
            </a:endParaRPr>
          </a:p>
          <a:p>
            <a:pPr algn="just"/>
            <a:r>
              <a:rPr lang="pl-PL" altLang="pl-PL" sz="1800" dirty="0"/>
              <a:t>Zasady funkcjonowania</a:t>
            </a:r>
            <a:r>
              <a:rPr lang="pl-PL" altLang="pl-PL" sz="1800" i="1" dirty="0"/>
              <a:t> GTM </a:t>
            </a:r>
            <a:r>
              <a:rPr lang="pl-PL" altLang="pl-PL" sz="1800" dirty="0"/>
              <a:t>określa Regulamin Grupy Roboczej </a:t>
            </a:r>
            <a:r>
              <a:rPr lang="pl-PL" altLang="pl-PL" sz="1800" dirty="0" smtClean="0"/>
              <a:t>do </a:t>
            </a:r>
            <a:r>
              <a:rPr lang="pl-PL" altLang="pl-PL" sz="1800" dirty="0"/>
              <a:t>spraw Krajowej Sieci Obszarów Wiejskich przyjęty uchwałą nr 1 z dnia 30 czerwca 2009 r., jak również  Regulamin Grupy Tematycznej „Młodzież na obszarach wiejskich” przyjęty na pierwszym posiedzeniu grupy uchwałą nr.1 z dnia 15 lipca 2011 r.</a:t>
            </a:r>
          </a:p>
          <a:p>
            <a:pPr algn="just"/>
            <a:r>
              <a:rPr lang="pl-PL" altLang="pl-PL" sz="1800" dirty="0"/>
              <a:t>Zakres zadań oraz skład grupy tematycznej zostały określone </a:t>
            </a:r>
            <a:r>
              <a:rPr lang="pl-PL" altLang="pl-PL" sz="1800" dirty="0" smtClean="0"/>
              <a:t>w </a:t>
            </a:r>
            <a:r>
              <a:rPr lang="pl-PL" altLang="pl-PL" sz="1800" dirty="0"/>
              <a:t>załącznikach do uchwały </a:t>
            </a:r>
            <a:r>
              <a:rPr lang="pl-PL" altLang="pl-PL" sz="1800" dirty="0" smtClean="0"/>
              <a:t>nr </a:t>
            </a:r>
            <a:r>
              <a:rPr lang="pl-PL" altLang="pl-PL" sz="1800" dirty="0"/>
              <a:t>20 Grupy Roboczej ds. KSOW z dnia </a:t>
            </a:r>
            <a:r>
              <a:rPr lang="pl-PL" altLang="pl-PL" sz="1800" dirty="0" smtClean="0"/>
              <a:t>17 </a:t>
            </a:r>
            <a:r>
              <a:rPr lang="pl-PL" altLang="pl-PL" sz="1800" dirty="0"/>
              <a:t>sierpnia 2010 r.</a:t>
            </a:r>
          </a:p>
          <a:p>
            <a:pPr algn="just"/>
            <a:r>
              <a:rPr lang="pl-PL" altLang="pl-PL" sz="1800" dirty="0"/>
              <a:t>W skład grupy wchodzą przedstawiciele administracji publicznej, instytucji rolniczych, instytucji i organizacji zajmujących się edukacją młodzieży, organizacji młodzieżowych, organizacji młodych rolników.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660066"/>
              </a:buClr>
              <a:buFont typeface="Wingdings" panose="05000000000000000000" pitchFamily="2" charset="2"/>
              <a:buChar char="§"/>
            </a:pPr>
            <a:endParaRPr lang="en-GB" altLang="pl-PL" sz="1800" dirty="0">
              <a:solidFill>
                <a:schemeClr val="tx1"/>
              </a:solidFill>
            </a:endParaRP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3150690" y="508058"/>
            <a:ext cx="6342062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 eaLnBrk="0" hangingPunct="0">
              <a:spcBef>
                <a:spcPts val="7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 eaLnBrk="0" hangingPunct="0">
              <a:spcBef>
                <a:spcPts val="5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 eaLnBrk="0" hangingPunct="0">
              <a:spcBef>
                <a:spcPts val="5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pl-PL" altLang="pl-PL" sz="2800" b="1" dirty="0"/>
              <a:t>Grupa tematyczna ds. </a:t>
            </a:r>
            <a:r>
              <a:rPr lang="pl-PL" altLang="pl-PL" sz="2800" b="1" dirty="0" smtClean="0"/>
              <a:t>młodzieży </a:t>
            </a:r>
            <a:br>
              <a:rPr lang="pl-PL" altLang="pl-PL" sz="2800" b="1" dirty="0" smtClean="0"/>
            </a:br>
            <a:r>
              <a:rPr lang="pl-PL" altLang="pl-PL" sz="2800" b="1" dirty="0" smtClean="0"/>
              <a:t>na </a:t>
            </a:r>
            <a:r>
              <a:rPr lang="pl-PL" altLang="pl-PL" sz="2800" b="1" dirty="0"/>
              <a:t>obszarach wiejskich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pl-PL" dirty="0">
              <a:solidFill>
                <a:srgbClr val="660066"/>
              </a:solidFill>
            </a:endParaRP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8936126"/>
              </p:ext>
            </p:extLst>
          </p:nvPr>
        </p:nvGraphicFramePr>
        <p:xfrm>
          <a:off x="1503349" y="454276"/>
          <a:ext cx="95250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4" imgW="2301090" imgH="2541843" progId="">
                  <p:embed/>
                </p:oleObj>
              </mc:Choice>
              <mc:Fallback>
                <p:oleObj r:id="rId4" imgW="2301090" imgH="254184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49" y="454276"/>
                        <a:ext cx="952500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97944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1"/>
          <p:cNvSpPr>
            <a:spLocks noChangeShapeType="1"/>
          </p:cNvSpPr>
          <p:nvPr/>
        </p:nvSpPr>
        <p:spPr bwMode="auto">
          <a:xfrm>
            <a:off x="2135189" y="1844675"/>
            <a:ext cx="8281987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2166939" y="2222501"/>
            <a:ext cx="8072437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525463" indent="-525463" eaLnBrk="0" hangingPunct="0">
              <a:spcBef>
                <a:spcPts val="800"/>
              </a:spcBef>
              <a:buChar char="•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 eaLnBrk="0" hangingPunct="0">
              <a:spcBef>
                <a:spcPts val="700"/>
              </a:spcBef>
              <a:buChar char="–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Char char="•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 eaLnBrk="0" hangingPunct="0">
              <a:spcBef>
                <a:spcPts val="500"/>
              </a:spcBef>
              <a:buChar char="–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 eaLnBrk="0" hangingPunct="0">
              <a:spcBef>
                <a:spcPts val="500"/>
              </a:spcBef>
              <a:buChar char="»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660066"/>
              </a:buClr>
              <a:buFont typeface="Wingdings" panose="05000000000000000000" pitchFamily="2" charset="2"/>
              <a:buChar char="§"/>
            </a:pPr>
            <a:endParaRPr lang="en-GB" altLang="pl-PL" sz="1800" dirty="0">
              <a:solidFill>
                <a:schemeClr val="tx1"/>
              </a:solidFill>
            </a:endParaRPr>
          </a:p>
          <a:p>
            <a:pPr algn="just"/>
            <a:r>
              <a:rPr lang="pl-PL" altLang="pl-PL" sz="1800" dirty="0"/>
              <a:t>przygotowanie stanowiska w sprawach dotyczących młodych ludzi zamieszkujących wsie i małe miasteczka,</a:t>
            </a:r>
          </a:p>
          <a:p>
            <a:pPr algn="just"/>
            <a:r>
              <a:rPr lang="pl-PL" altLang="pl-PL" sz="1800" dirty="0"/>
              <a:t>opiniowanie dokumentów i rekomendacja nowych programów, mających na celu stworzenie większych,  a przy tym równych szans wszystkim młodym ludziom w dziedzinie edukacji i rynku pracy,</a:t>
            </a:r>
          </a:p>
          <a:p>
            <a:pPr algn="just"/>
            <a:r>
              <a:rPr lang="pl-PL" altLang="pl-PL" sz="1800" dirty="0"/>
              <a:t>promowanie aktywności obywatelskiej a co za tym idzie spójnej i nowoczesnej polityki młodzieżowej,</a:t>
            </a:r>
          </a:p>
          <a:p>
            <a:r>
              <a:rPr lang="pl-PL" altLang="pl-PL" sz="1800" dirty="0"/>
              <a:t>upowszechnianie działań oraz monitoring realizacji projektów w ramach WPR 2014-2020 skierowanych do młodych ludzi.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660066"/>
              </a:buClr>
              <a:buFont typeface="Wingdings" panose="05000000000000000000" pitchFamily="2" charset="2"/>
              <a:buChar char="§"/>
            </a:pPr>
            <a:endParaRPr lang="en-GB" altLang="pl-PL" sz="1800" dirty="0">
              <a:solidFill>
                <a:schemeClr val="tx1"/>
              </a:solidFill>
            </a:endParaRP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2706688" y="539032"/>
            <a:ext cx="6342062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 eaLnBrk="0" hangingPunct="0">
              <a:spcBef>
                <a:spcPts val="7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 eaLnBrk="0" hangingPunct="0">
              <a:spcBef>
                <a:spcPts val="5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 eaLnBrk="0" hangingPunct="0">
              <a:spcBef>
                <a:spcPts val="5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pl-PL" altLang="pl-PL" sz="2800" b="1" dirty="0"/>
              <a:t>Do zadań GTM </a:t>
            </a:r>
            <a:r>
              <a:rPr lang="pl-PL" altLang="pl-PL" sz="2800" b="1" dirty="0" smtClean="0"/>
              <a:t>należało</a:t>
            </a:r>
            <a:br>
              <a:rPr lang="pl-PL" altLang="pl-PL" sz="2800" b="1" dirty="0" smtClean="0"/>
            </a:br>
            <a:r>
              <a:rPr lang="pl-PL" altLang="pl-PL" sz="2800" b="1" dirty="0" smtClean="0"/>
              <a:t> </a:t>
            </a:r>
            <a:r>
              <a:rPr lang="pl-PL" altLang="pl-PL" sz="2800" b="1" dirty="0"/>
              <a:t>przede wszystkim:</a:t>
            </a:r>
            <a:endParaRPr lang="pl-PL" altLang="pl-PL" sz="2800" dirty="0"/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pl-PL" dirty="0">
              <a:solidFill>
                <a:srgbClr val="660066"/>
              </a:solidFill>
            </a:endParaRP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932055"/>
              </p:ext>
            </p:extLst>
          </p:nvPr>
        </p:nvGraphicFramePr>
        <p:xfrm>
          <a:off x="1503349" y="454276"/>
          <a:ext cx="95250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r:id="rId4" imgW="2301090" imgH="2541843" progId="">
                  <p:embed/>
                </p:oleObj>
              </mc:Choice>
              <mc:Fallback>
                <p:oleObj r:id="rId4" imgW="2301090" imgH="254184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49" y="454276"/>
                        <a:ext cx="952500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69649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1"/>
          <p:cNvSpPr>
            <a:spLocks noChangeShapeType="1"/>
          </p:cNvSpPr>
          <p:nvPr/>
        </p:nvSpPr>
        <p:spPr bwMode="auto">
          <a:xfrm>
            <a:off x="2135189" y="1844675"/>
            <a:ext cx="8281987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2166939" y="2222501"/>
            <a:ext cx="8072437" cy="362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525463" indent="-525463" eaLnBrk="0" hangingPunct="0">
              <a:spcBef>
                <a:spcPts val="800"/>
              </a:spcBef>
              <a:buChar char="•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 eaLnBrk="0" hangingPunct="0">
              <a:spcBef>
                <a:spcPts val="700"/>
              </a:spcBef>
              <a:buChar char="–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Char char="•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 eaLnBrk="0" hangingPunct="0">
              <a:spcBef>
                <a:spcPts val="500"/>
              </a:spcBef>
              <a:buChar char="–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 eaLnBrk="0" hangingPunct="0">
              <a:spcBef>
                <a:spcPts val="500"/>
              </a:spcBef>
              <a:buChar char="»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660066"/>
              </a:buClr>
              <a:buFont typeface="Wingdings" panose="05000000000000000000" pitchFamily="2" charset="2"/>
              <a:buChar char="§"/>
            </a:pPr>
            <a:endParaRPr lang="en-GB" altLang="pl-PL" sz="1800" dirty="0">
              <a:solidFill>
                <a:schemeClr val="tx1"/>
              </a:solidFill>
            </a:endParaRPr>
          </a:p>
          <a:p>
            <a:r>
              <a:rPr lang="pl-PL" altLang="pl-PL" sz="1800" b="1" dirty="0"/>
              <a:t>I posiedzenie - </a:t>
            </a:r>
            <a:r>
              <a:rPr lang="pl-PL" altLang="pl-PL" sz="1800" dirty="0"/>
              <a:t>15 lipca 2011</a:t>
            </a:r>
            <a:r>
              <a:rPr lang="pl-PL" altLang="pl-PL" sz="1800" b="1" dirty="0"/>
              <a:t> r. </a:t>
            </a:r>
            <a:br>
              <a:rPr lang="pl-PL" altLang="pl-PL" sz="1800" b="1" dirty="0"/>
            </a:br>
            <a:r>
              <a:rPr lang="pl-PL" altLang="pl-PL" sz="1800" b="1" dirty="0"/>
              <a:t>(</a:t>
            </a:r>
            <a:r>
              <a:rPr lang="pl-PL" altLang="pl-PL" sz="1800" dirty="0"/>
              <a:t>posiedzeniu przewodniczył Pan</a:t>
            </a:r>
            <a:r>
              <a:rPr lang="pl-PL" altLang="pl-PL" sz="1800" b="1" dirty="0"/>
              <a:t> Michał Modrzejewski )</a:t>
            </a:r>
            <a:endParaRPr lang="pl-PL" altLang="pl-PL" sz="1800" dirty="0"/>
          </a:p>
          <a:p>
            <a:r>
              <a:rPr lang="pl-PL" altLang="pl-PL" sz="1800" b="1" dirty="0"/>
              <a:t>II posiedzenie - </a:t>
            </a:r>
            <a:r>
              <a:rPr lang="pl-PL" altLang="pl-PL" sz="1800" dirty="0"/>
              <a:t>26 września 2014</a:t>
            </a:r>
            <a:r>
              <a:rPr lang="pl-PL" altLang="pl-PL" sz="1800" b="1" dirty="0"/>
              <a:t> r.</a:t>
            </a:r>
            <a:br>
              <a:rPr lang="pl-PL" altLang="pl-PL" sz="1800" b="1" dirty="0"/>
            </a:br>
            <a:r>
              <a:rPr lang="pl-PL" altLang="pl-PL" sz="1800" b="1" dirty="0"/>
              <a:t> (</a:t>
            </a:r>
            <a:r>
              <a:rPr lang="pl-PL" altLang="pl-PL" sz="1800" dirty="0"/>
              <a:t>posiedzeniu przewodniczył Pan</a:t>
            </a:r>
            <a:r>
              <a:rPr lang="pl-PL" altLang="pl-PL" sz="1800" b="1" dirty="0"/>
              <a:t> Dariusz Suszyński )</a:t>
            </a:r>
            <a:endParaRPr lang="pl-PL" altLang="pl-PL" sz="1800" dirty="0"/>
          </a:p>
          <a:p>
            <a:r>
              <a:rPr lang="pl-PL" altLang="pl-PL" sz="1800" b="1" dirty="0"/>
              <a:t>III posiedzenie - </a:t>
            </a:r>
            <a:r>
              <a:rPr lang="pl-PL" altLang="pl-PL" sz="1800" dirty="0"/>
              <a:t>31 marca 2015 r.</a:t>
            </a:r>
            <a:br>
              <a:rPr lang="pl-PL" altLang="pl-PL" sz="1800" dirty="0"/>
            </a:br>
            <a:r>
              <a:rPr lang="pl-PL" altLang="pl-PL" sz="1800" b="1" dirty="0"/>
              <a:t>(</a:t>
            </a:r>
            <a:r>
              <a:rPr lang="pl-PL" altLang="pl-PL" sz="1800" dirty="0"/>
              <a:t>posiedzeniu przewodniczył Pan</a:t>
            </a:r>
            <a:r>
              <a:rPr lang="pl-PL" altLang="pl-PL" sz="1800" b="1" dirty="0"/>
              <a:t> Dariusz Suszyński </a:t>
            </a:r>
            <a:r>
              <a:rPr lang="pl-PL" altLang="pl-PL" sz="1800" b="1" dirty="0" smtClean="0"/>
              <a:t>)</a:t>
            </a:r>
          </a:p>
          <a:p>
            <a:r>
              <a:rPr lang="pl-PL" altLang="pl-PL" sz="1800" b="1" dirty="0"/>
              <a:t>I</a:t>
            </a:r>
            <a:r>
              <a:rPr lang="pl-PL" altLang="pl-PL" sz="1800" b="1" dirty="0" smtClean="0"/>
              <a:t> posiedzenie – </a:t>
            </a:r>
            <a:r>
              <a:rPr lang="pl-PL" altLang="pl-PL" sz="1800" dirty="0" smtClean="0"/>
              <a:t>12 stycznia 2016 r.</a:t>
            </a:r>
          </a:p>
          <a:p>
            <a:pPr marL="0" indent="0">
              <a:buNone/>
            </a:pPr>
            <a:r>
              <a:rPr lang="pl-PL" altLang="pl-PL" sz="1800" dirty="0"/>
              <a:t>	</a:t>
            </a:r>
            <a:r>
              <a:rPr lang="pl-PL" altLang="pl-PL" sz="1800" dirty="0" smtClean="0"/>
              <a:t>(posiedzeniu przewodniczył Pan Dariusz Suszyński)</a:t>
            </a:r>
            <a:endParaRPr lang="pl-PL" altLang="pl-PL" sz="180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660066"/>
              </a:buClr>
              <a:buFont typeface="Wingdings" panose="05000000000000000000" pitchFamily="2" charset="2"/>
              <a:buChar char="§"/>
            </a:pPr>
            <a:endParaRPr lang="en-GB" altLang="pl-PL" sz="1800" dirty="0">
              <a:solidFill>
                <a:schemeClr val="tx1"/>
              </a:solidFill>
            </a:endParaRP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2706688" y="404813"/>
            <a:ext cx="634206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 eaLnBrk="0" hangingPunct="0">
              <a:spcBef>
                <a:spcPts val="7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 eaLnBrk="0" hangingPunct="0">
              <a:spcBef>
                <a:spcPts val="5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 eaLnBrk="0" hangingPunct="0">
              <a:spcBef>
                <a:spcPts val="5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2800" b="1" dirty="0"/>
              <a:t>Harmonogram posiedzeń Grupy tematycznej ds. m</a:t>
            </a:r>
            <a:r>
              <a:rPr lang="pl-PL" altLang="pl-PL" sz="2800" b="1" dirty="0" smtClean="0"/>
              <a:t>łodzieży </a:t>
            </a:r>
            <a:br>
              <a:rPr lang="pl-PL" altLang="pl-PL" sz="2800" b="1" dirty="0" smtClean="0"/>
            </a:br>
            <a:r>
              <a:rPr lang="pl-PL" altLang="pl-PL" sz="2800" b="1" dirty="0" smtClean="0"/>
              <a:t>na </a:t>
            </a:r>
            <a:r>
              <a:rPr lang="pl-PL" altLang="pl-PL" sz="2800" b="1" dirty="0"/>
              <a:t>obszarach wiejskich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pl-PL" dirty="0">
              <a:solidFill>
                <a:srgbClr val="660066"/>
              </a:solidFill>
            </a:endParaRP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932055"/>
              </p:ext>
            </p:extLst>
          </p:nvPr>
        </p:nvGraphicFramePr>
        <p:xfrm>
          <a:off x="1503349" y="454276"/>
          <a:ext cx="95250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r:id="rId4" imgW="2301090" imgH="2541843" progId="">
                  <p:embed/>
                </p:oleObj>
              </mc:Choice>
              <mc:Fallback>
                <p:oleObj r:id="rId4" imgW="2301090" imgH="254184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49" y="454276"/>
                        <a:ext cx="952500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24153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1"/>
          <p:cNvSpPr>
            <a:spLocks noChangeShapeType="1"/>
          </p:cNvSpPr>
          <p:nvPr/>
        </p:nvSpPr>
        <p:spPr bwMode="auto">
          <a:xfrm>
            <a:off x="2135189" y="1844675"/>
            <a:ext cx="8281987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2135189" y="2060575"/>
            <a:ext cx="5976937" cy="4721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525463" indent="-525463" eaLnBrk="0" hangingPunct="0">
              <a:spcBef>
                <a:spcPts val="800"/>
              </a:spcBef>
              <a:buChar char="•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 eaLnBrk="0" hangingPunct="0">
              <a:spcBef>
                <a:spcPts val="700"/>
              </a:spcBef>
              <a:buChar char="–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Char char="•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 eaLnBrk="0" hangingPunct="0">
              <a:spcBef>
                <a:spcPts val="500"/>
              </a:spcBef>
              <a:buChar char="–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 eaLnBrk="0" hangingPunct="0">
              <a:spcBef>
                <a:spcPts val="500"/>
              </a:spcBef>
              <a:buChar char="»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marL="0" indent="0">
              <a:buNone/>
            </a:pPr>
            <a:r>
              <a:rPr lang="pl-PL" altLang="pl-PL" sz="1600" dirty="0"/>
              <a:t>Poruszane </a:t>
            </a:r>
            <a:r>
              <a:rPr lang="pl-PL" altLang="pl-PL" sz="1600" dirty="0" smtClean="0"/>
              <a:t>tematy: </a:t>
            </a:r>
            <a:endParaRPr lang="pl-PL" altLang="pl-PL" sz="1600" dirty="0"/>
          </a:p>
          <a:p>
            <a:r>
              <a:rPr lang="pl-PL" altLang="pl-PL" sz="1400" dirty="0" smtClean="0"/>
              <a:t>Cele </a:t>
            </a:r>
            <a:r>
              <a:rPr lang="pl-PL" altLang="pl-PL" sz="1400" dirty="0"/>
              <a:t>i zadania grupy tematycznej ds. młodzieży na obszarach wiejskich. </a:t>
            </a:r>
          </a:p>
          <a:p>
            <a:r>
              <a:rPr lang="pl-PL" altLang="pl-PL" sz="1400" dirty="0" smtClean="0"/>
              <a:t>Informacja </a:t>
            </a:r>
            <a:r>
              <a:rPr lang="pl-PL" altLang="pl-PL" sz="1400" dirty="0"/>
              <a:t>o dotychczasowym zakresie działania grupy tematycznej „Młodzież na obszarach wiejskich” </a:t>
            </a:r>
          </a:p>
          <a:p>
            <a:r>
              <a:rPr lang="pl-PL" altLang="pl-PL" sz="1400" dirty="0" smtClean="0"/>
              <a:t>Podjęcie </a:t>
            </a:r>
            <a:r>
              <a:rPr lang="pl-PL" altLang="pl-PL" sz="1400" dirty="0"/>
              <a:t>uchwały w sprawie przyjęcia Regulaminu pracy grupy tematycznej </a:t>
            </a:r>
            <a:r>
              <a:rPr lang="pl-PL" altLang="pl-PL" sz="1400" dirty="0" smtClean="0"/>
              <a:t>ds</a:t>
            </a:r>
            <a:r>
              <a:rPr lang="pl-PL" altLang="pl-PL" sz="1400" dirty="0"/>
              <a:t>. młodzieży na obszarach wiejskich.</a:t>
            </a:r>
          </a:p>
          <a:p>
            <a:r>
              <a:rPr lang="pl-PL" altLang="pl-PL" sz="1400" dirty="0" smtClean="0"/>
              <a:t>Wybór </a:t>
            </a:r>
            <a:r>
              <a:rPr lang="pl-PL" altLang="pl-PL" sz="1400" dirty="0"/>
              <a:t>zastępcy przewodniczącego i prezydium grupy.</a:t>
            </a:r>
          </a:p>
          <a:p>
            <a:r>
              <a:rPr lang="pl-PL" altLang="pl-PL" sz="1400" dirty="0" smtClean="0"/>
              <a:t>Rekomendacja </a:t>
            </a:r>
            <a:r>
              <a:rPr lang="pl-PL" altLang="pl-PL" sz="1400" dirty="0"/>
              <a:t>w sprawie uzupełnienia składu grupy o przedstawicieli sektora pozarządowego</a:t>
            </a:r>
            <a:r>
              <a:rPr lang="pl-PL" altLang="pl-PL" sz="1400" dirty="0" smtClean="0"/>
              <a:t>.</a:t>
            </a:r>
            <a:endParaRPr lang="pl-PL" altLang="pl-PL" sz="1400" dirty="0"/>
          </a:p>
          <a:p>
            <a:r>
              <a:rPr lang="pl-PL" altLang="pl-PL" sz="1400" dirty="0" smtClean="0"/>
              <a:t>Przedstawienie </a:t>
            </a:r>
            <a:r>
              <a:rPr lang="pl-PL" altLang="pl-PL" sz="1400" dirty="0"/>
              <a:t>propozycji operacji w ramach Planu operacyjnego KSOW 2016-2017 angażujących młodzież wiejską lub wpływających na rozwój polityki młodzieżowej na obszarach wiejskich oraz dyskusja.</a:t>
            </a:r>
          </a:p>
          <a:p>
            <a:r>
              <a:rPr lang="pl-PL" altLang="pl-PL" sz="1400" dirty="0" smtClean="0"/>
              <a:t>Podjęcie </a:t>
            </a:r>
            <a:r>
              <a:rPr lang="pl-PL" altLang="pl-PL" sz="1400" dirty="0"/>
              <a:t>Uchwały w sprawie zaopiniowania propozycji operacji w ramach Planu operacyjnego KSOW 2016-2017 angażujących młodzież wiejską lub wpływających na rozwój polityki młodzieżowej na obszarach wiejskich.</a:t>
            </a:r>
            <a:endParaRPr lang="pl-PL" altLang="pl-PL" sz="1400" dirty="0"/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2706688" y="404813"/>
            <a:ext cx="717495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 eaLnBrk="0" hangingPunct="0">
              <a:spcBef>
                <a:spcPts val="7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 eaLnBrk="0" hangingPunct="0">
              <a:spcBef>
                <a:spcPts val="5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 eaLnBrk="0" hangingPunct="0">
              <a:spcBef>
                <a:spcPts val="5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pl-PL" altLang="pl-PL" sz="2800" b="1" dirty="0" smtClean="0"/>
              <a:t>I </a:t>
            </a:r>
            <a:r>
              <a:rPr lang="pl-PL" altLang="pl-PL" sz="2800" b="1" dirty="0"/>
              <a:t>posiedzenie Grupy tematycznej </a:t>
            </a:r>
            <a:r>
              <a:rPr lang="pl-PL" altLang="pl-PL" sz="2800" b="1" dirty="0" smtClean="0"/>
              <a:t/>
            </a:r>
            <a:br>
              <a:rPr lang="pl-PL" altLang="pl-PL" sz="2800" b="1" dirty="0" smtClean="0"/>
            </a:br>
            <a:r>
              <a:rPr lang="pl-PL" altLang="pl-PL" sz="2800" b="1" dirty="0" smtClean="0"/>
              <a:t>ds</a:t>
            </a:r>
            <a:r>
              <a:rPr lang="pl-PL" altLang="pl-PL" sz="2800" b="1" dirty="0"/>
              <a:t>. młodzieży na obszarach wiejskich </a:t>
            </a:r>
            <a:r>
              <a:rPr lang="pl-PL" altLang="pl-PL" sz="2800" b="1" dirty="0" smtClean="0"/>
              <a:t/>
            </a:r>
            <a:br>
              <a:rPr lang="pl-PL" altLang="pl-PL" sz="2800" b="1" dirty="0" smtClean="0"/>
            </a:br>
            <a:r>
              <a:rPr lang="pl-PL" altLang="pl-PL" sz="2800" b="1" dirty="0" smtClean="0"/>
              <a:t> </a:t>
            </a:r>
            <a:r>
              <a:rPr lang="pl-PL" altLang="pl-PL" sz="2800" b="1" dirty="0" smtClean="0"/>
              <a:t>12</a:t>
            </a:r>
            <a:r>
              <a:rPr lang="pl-PL" altLang="pl-PL" sz="2800" b="1" dirty="0" smtClean="0"/>
              <a:t> stycznia 2016 </a:t>
            </a:r>
            <a:r>
              <a:rPr lang="pl-PL" altLang="pl-PL" sz="2800" b="1" dirty="0"/>
              <a:t>r.</a:t>
            </a:r>
            <a:endParaRPr lang="pl-PL" altLang="pl-PL" sz="2800" dirty="0"/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pl-PL" dirty="0">
              <a:solidFill>
                <a:srgbClr val="660066"/>
              </a:solidFill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932055"/>
              </p:ext>
            </p:extLst>
          </p:nvPr>
        </p:nvGraphicFramePr>
        <p:xfrm>
          <a:off x="1503349" y="454276"/>
          <a:ext cx="95250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r:id="rId4" imgW="2301090" imgH="2541843" progId="">
                  <p:embed/>
                </p:oleObj>
              </mc:Choice>
              <mc:Fallback>
                <p:oleObj r:id="rId4" imgW="2301090" imgH="254184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49" y="454276"/>
                        <a:ext cx="952500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Obraz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448" y="2541767"/>
            <a:ext cx="2438400" cy="1615440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448" y="5014623"/>
            <a:ext cx="2438400" cy="1615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9852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1"/>
          <p:cNvSpPr>
            <a:spLocks noChangeShapeType="1"/>
          </p:cNvSpPr>
          <p:nvPr/>
        </p:nvSpPr>
        <p:spPr bwMode="auto">
          <a:xfrm>
            <a:off x="2135189" y="1844675"/>
            <a:ext cx="8281987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2135189" y="2420938"/>
            <a:ext cx="7705725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har char="•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 eaLnBrk="0" hangingPunct="0">
              <a:spcBef>
                <a:spcPts val="700"/>
              </a:spcBef>
              <a:buChar char="–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Char char="•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 eaLnBrk="0" hangingPunct="0">
              <a:spcBef>
                <a:spcPts val="500"/>
              </a:spcBef>
              <a:buChar char="–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 eaLnBrk="0" hangingPunct="0">
              <a:spcBef>
                <a:spcPts val="500"/>
              </a:spcBef>
              <a:buChar char="»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pl-PL" altLang="pl-PL" sz="1600" dirty="0"/>
              <a:t>Podczas  posiedzeń członkowie dyskutowali również o priorytetach działalności Grupy do roku 2020, czego efektem jest przygotowany przez GTM projekt: </a:t>
            </a:r>
          </a:p>
          <a:p>
            <a:pPr>
              <a:buFont typeface="Arial" panose="020B0604020202020204" pitchFamily="34" charset="0"/>
              <a:buNone/>
            </a:pPr>
            <a:r>
              <a:rPr lang="pl-PL" altLang="pl-PL" sz="1600" dirty="0"/>
              <a:t/>
            </a:r>
            <a:br>
              <a:rPr lang="pl-PL" altLang="pl-PL" sz="1600" dirty="0"/>
            </a:br>
            <a:r>
              <a:rPr lang="pl-PL" altLang="pl-PL" sz="1600" b="1" i="1" dirty="0"/>
              <a:t>Rola i działalność Grupy Tematycznej ds. Młodzieży na obszarach wiejskich.</a:t>
            </a:r>
            <a:endParaRPr lang="pl-PL" altLang="pl-PL" sz="1600" i="1" dirty="0"/>
          </a:p>
          <a:p>
            <a:pPr>
              <a:buFont typeface="Arial" panose="020B0604020202020204" pitchFamily="34" charset="0"/>
              <a:buNone/>
            </a:pPr>
            <a:r>
              <a:rPr lang="pl-PL" altLang="pl-PL" sz="1600" i="1" u="sng" dirty="0"/>
              <a:t>Obszary aktywności GTM</a:t>
            </a:r>
            <a:endParaRPr lang="pl-PL" altLang="pl-PL" sz="1600" dirty="0"/>
          </a:p>
          <a:p>
            <a:r>
              <a:rPr lang="pl-PL" altLang="pl-PL" sz="1600" i="1" dirty="0"/>
              <a:t>Konsultacyjna:</a:t>
            </a:r>
            <a:endParaRPr lang="pl-PL" altLang="pl-PL" sz="1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pl-PL" altLang="pl-PL" sz="1400" i="1" dirty="0"/>
              <a:t>udział w konsultacjach dokumentów legislacyjnych i programowych dotyczących spraw młodzieży, edukacji formalnej i </a:t>
            </a:r>
            <a:r>
              <a:rPr lang="pl-PL" altLang="pl-PL" sz="1400" i="1" dirty="0" err="1"/>
              <a:t>pozaformalnej</a:t>
            </a:r>
            <a:r>
              <a:rPr lang="pl-PL" altLang="pl-PL" sz="1400" i="1" dirty="0"/>
              <a:t>, młodych rolników itp.</a:t>
            </a:r>
            <a:endParaRPr lang="pl-PL" altLang="pl-PL" sz="1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pl-PL" altLang="pl-PL" sz="1400" i="1" dirty="0"/>
              <a:t>Udział w konsultacjach systemowych projektów </a:t>
            </a:r>
            <a:r>
              <a:rPr lang="pl-PL" altLang="pl-PL" sz="1400" i="1" dirty="0" err="1"/>
              <a:t>MRiRW</a:t>
            </a:r>
            <a:r>
              <a:rPr lang="pl-PL" altLang="pl-PL" sz="1400" i="1" dirty="0"/>
              <a:t> oraz instytucji podległych i nadzorowanych a dotyczących młodzieży wiejskiej i młodych rolników</a:t>
            </a:r>
            <a:endParaRPr lang="pl-PL" altLang="pl-PL" sz="1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pl-PL" altLang="pl-PL" sz="1400" i="1" dirty="0"/>
              <a:t>Konsultacje Planu Działania S.C. i SR KSOW</a:t>
            </a:r>
            <a:endParaRPr lang="pl-PL" altLang="pl-PL" sz="1400" dirty="0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2706688" y="466760"/>
            <a:ext cx="634206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 eaLnBrk="0" hangingPunct="0">
              <a:spcBef>
                <a:spcPts val="7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 eaLnBrk="0" hangingPunct="0">
              <a:spcBef>
                <a:spcPts val="5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 eaLnBrk="0" hangingPunct="0">
              <a:spcBef>
                <a:spcPts val="5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pl-PL" altLang="pl-PL" sz="2400" b="1" dirty="0"/>
              <a:t>Rola i działalność Grupy Tematycznej </a:t>
            </a:r>
            <a:br>
              <a:rPr lang="pl-PL" altLang="pl-PL" sz="2400" b="1" dirty="0"/>
            </a:br>
            <a:r>
              <a:rPr lang="pl-PL" altLang="pl-PL" sz="2400" b="1" dirty="0"/>
              <a:t>ds. </a:t>
            </a:r>
            <a:r>
              <a:rPr lang="pl-PL" altLang="pl-PL" sz="2400" b="1" dirty="0" smtClean="0"/>
              <a:t>młodzieży </a:t>
            </a:r>
            <a:r>
              <a:rPr lang="pl-PL" altLang="pl-PL" sz="2400" b="1" dirty="0"/>
              <a:t>na obszarach </a:t>
            </a:r>
            <a:r>
              <a:rPr lang="pl-PL" altLang="pl-PL" sz="2400" b="1" dirty="0" smtClean="0"/>
              <a:t>wiejskich</a:t>
            </a:r>
            <a:endParaRPr lang="pl-PL" altLang="pl-PL" sz="2400" dirty="0"/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pl-PL" dirty="0">
              <a:solidFill>
                <a:srgbClr val="660066"/>
              </a:solidFill>
            </a:endParaRP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932055"/>
              </p:ext>
            </p:extLst>
          </p:nvPr>
        </p:nvGraphicFramePr>
        <p:xfrm>
          <a:off x="1503349" y="454276"/>
          <a:ext cx="95250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r:id="rId4" imgW="2301090" imgH="2541843" progId="">
                  <p:embed/>
                </p:oleObj>
              </mc:Choice>
              <mc:Fallback>
                <p:oleObj r:id="rId4" imgW="2301090" imgH="254184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49" y="454276"/>
                        <a:ext cx="952500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68051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1"/>
          <p:cNvSpPr>
            <a:spLocks noChangeShapeType="1"/>
          </p:cNvSpPr>
          <p:nvPr/>
        </p:nvSpPr>
        <p:spPr bwMode="auto">
          <a:xfrm>
            <a:off x="2135189" y="1844675"/>
            <a:ext cx="8281987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2135189" y="1989139"/>
            <a:ext cx="7705725" cy="371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525463" indent="-525463" eaLnBrk="0" hangingPunct="0">
              <a:spcBef>
                <a:spcPts val="800"/>
              </a:spcBef>
              <a:buChar char="•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 eaLnBrk="0" hangingPunct="0">
              <a:spcBef>
                <a:spcPts val="700"/>
              </a:spcBef>
              <a:buChar char="–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Char char="•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 eaLnBrk="0" hangingPunct="0">
              <a:spcBef>
                <a:spcPts val="500"/>
              </a:spcBef>
              <a:buChar char="–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 eaLnBrk="0" hangingPunct="0">
              <a:spcBef>
                <a:spcPts val="500"/>
              </a:spcBef>
              <a:buChar char="»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pl-PL" altLang="pl-PL" sz="1400" i="1" dirty="0"/>
              <a:t>doradcza i inicjatywna:</a:t>
            </a:r>
            <a:endParaRPr lang="pl-PL" altLang="pl-PL" sz="1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pl-PL" altLang="pl-PL" sz="1200" i="1" dirty="0"/>
              <a:t>opiniowanie rozwiązań legislacyjnych </a:t>
            </a:r>
            <a:r>
              <a:rPr lang="pl-PL" altLang="pl-PL" sz="1200" i="1" dirty="0" err="1"/>
              <a:t>MRiRW</a:t>
            </a:r>
            <a:r>
              <a:rPr lang="pl-PL" altLang="pl-PL" sz="1200" i="1" dirty="0"/>
              <a:t> w zakresie młodzieży wiejskiej i młodych rolników</a:t>
            </a:r>
            <a:endParaRPr lang="pl-PL" altLang="pl-PL" sz="12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pl-PL" altLang="pl-PL" sz="1200" i="1" dirty="0"/>
              <a:t>opiniowanie legislacji mających wpływ na funkcjonowanie młodzieży wiejskiej procedowanych przez inne resorty</a:t>
            </a:r>
            <a:endParaRPr lang="pl-PL" altLang="pl-PL" sz="12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pl-PL" altLang="pl-PL" sz="1200" i="1" dirty="0"/>
              <a:t>inicjowanie rozwiązań legislacyjnych oraz projektowych dotyczących rozwoju młodzieży wiejskiej </a:t>
            </a:r>
            <a:endParaRPr lang="pl-PL" altLang="pl-PL" sz="12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pl-PL" altLang="pl-PL" sz="1200" i="1" dirty="0"/>
              <a:t>inicjowanie powstawania grup tematycznych ds. młodzieży na obszarach wiejskich przy Grupach Roboczych ds. KSOW w województwach</a:t>
            </a:r>
            <a:endParaRPr lang="pl-PL" altLang="pl-PL" sz="1200" dirty="0"/>
          </a:p>
          <a:p>
            <a:pPr>
              <a:buFont typeface="Arial" panose="020B0604020202020204" pitchFamily="34" charset="0"/>
              <a:buNone/>
            </a:pPr>
            <a:r>
              <a:rPr lang="pl-PL" altLang="pl-PL" sz="1400" i="1" dirty="0"/>
              <a:t> </a:t>
            </a:r>
            <a:endParaRPr lang="pl-PL" altLang="pl-PL" sz="1400" dirty="0"/>
          </a:p>
          <a:p>
            <a:r>
              <a:rPr lang="pl-PL" altLang="pl-PL" sz="1400" i="1" dirty="0"/>
              <a:t>programowa:</a:t>
            </a:r>
            <a:endParaRPr lang="pl-PL" altLang="pl-PL" sz="1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pl-PL" altLang="pl-PL" sz="1200" i="1" dirty="0"/>
              <a:t>ustalanie jednego z Priorytetów S.C. KSOW w ramach dwuletniego Planu Działania S.C. KSOW, który obligatoryjnie zostanie zatwierdzony przez Grupę Roboczą ds. KSOW</a:t>
            </a:r>
            <a:endParaRPr lang="pl-PL" altLang="pl-PL" sz="12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pl-PL" altLang="pl-PL" sz="1200" i="1" dirty="0"/>
              <a:t>ustalanie Działań potrzebnych do realizacji w/w Priorytetu</a:t>
            </a:r>
            <a:endParaRPr lang="pl-PL" altLang="pl-PL" sz="12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pl-PL" altLang="pl-PL" sz="1200" i="1" dirty="0"/>
              <a:t>monitorowanie realizacji w/w Priorytetu w ramach wskazanych Planów Działania KSOW</a:t>
            </a:r>
            <a:endParaRPr lang="pl-PL" altLang="pl-PL" sz="1200" dirty="0"/>
          </a:p>
          <a:p>
            <a:pPr>
              <a:buFont typeface="Arial" panose="020B0604020202020204" pitchFamily="34" charset="0"/>
              <a:buNone/>
            </a:pPr>
            <a:endParaRPr lang="pl-PL" altLang="pl-PL" sz="1400" dirty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2686037" y="477084"/>
            <a:ext cx="634206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 eaLnBrk="0" hangingPunct="0">
              <a:spcBef>
                <a:spcPts val="7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 eaLnBrk="0" hangingPunct="0">
              <a:spcBef>
                <a:spcPts val="5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 eaLnBrk="0" hangingPunct="0">
              <a:spcBef>
                <a:spcPts val="5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pl-PL" altLang="pl-PL" sz="2400" b="1" i="1" dirty="0"/>
              <a:t>Rola i działalność Grupy Tematycznej </a:t>
            </a:r>
            <a:br>
              <a:rPr lang="pl-PL" altLang="pl-PL" sz="2400" b="1" i="1" dirty="0"/>
            </a:br>
            <a:r>
              <a:rPr lang="pl-PL" altLang="pl-PL" sz="2400" b="1" i="1" dirty="0"/>
              <a:t>ds. m</a:t>
            </a:r>
            <a:r>
              <a:rPr lang="pl-PL" altLang="pl-PL" sz="2400" b="1" i="1" dirty="0" smtClean="0"/>
              <a:t>łodzieży </a:t>
            </a:r>
            <a:r>
              <a:rPr lang="pl-PL" altLang="pl-PL" sz="2400" b="1" i="1" dirty="0"/>
              <a:t>na obszarach wiejskich.</a:t>
            </a:r>
            <a:endParaRPr lang="pl-PL" altLang="pl-PL" sz="2400" dirty="0"/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pl-PL" dirty="0">
              <a:solidFill>
                <a:srgbClr val="660066"/>
              </a:solidFill>
            </a:endParaRP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932055"/>
              </p:ext>
            </p:extLst>
          </p:nvPr>
        </p:nvGraphicFramePr>
        <p:xfrm>
          <a:off x="1503349" y="454276"/>
          <a:ext cx="95250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r:id="rId4" imgW="2301090" imgH="2541843" progId="">
                  <p:embed/>
                </p:oleObj>
              </mc:Choice>
              <mc:Fallback>
                <p:oleObj r:id="rId4" imgW="2301090" imgH="254184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49" y="454276"/>
                        <a:ext cx="952500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01297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1"/>
          <p:cNvSpPr>
            <a:spLocks noChangeShapeType="1"/>
          </p:cNvSpPr>
          <p:nvPr/>
        </p:nvSpPr>
        <p:spPr bwMode="auto">
          <a:xfrm>
            <a:off x="2135189" y="1844675"/>
            <a:ext cx="8281987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2135189" y="1989139"/>
            <a:ext cx="7705725" cy="2890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525463" indent="-525463" eaLnBrk="0" hangingPunct="0">
              <a:spcBef>
                <a:spcPts val="800"/>
              </a:spcBef>
              <a:buChar char="•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 eaLnBrk="0" hangingPunct="0">
              <a:spcBef>
                <a:spcPts val="700"/>
              </a:spcBef>
              <a:buChar char="–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Char char="•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 eaLnBrk="0" hangingPunct="0">
              <a:spcBef>
                <a:spcPts val="500"/>
              </a:spcBef>
              <a:buChar char="–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 eaLnBrk="0" hangingPunct="0">
              <a:spcBef>
                <a:spcPts val="500"/>
              </a:spcBef>
              <a:buChar char="»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pl-PL" altLang="pl-PL" sz="1400" i="1" dirty="0"/>
              <a:t>sieciująca</a:t>
            </a:r>
            <a:endParaRPr lang="pl-PL" altLang="pl-PL" sz="1400" dirty="0"/>
          </a:p>
          <a:p>
            <a:pPr lvl="1"/>
            <a:r>
              <a:rPr lang="pl-PL" altLang="pl-PL" sz="1200" i="1" dirty="0"/>
              <a:t>bieżąca analiza aktualnych oraz potencjalnych członków GTM</a:t>
            </a:r>
            <a:endParaRPr lang="pl-PL" altLang="pl-PL" sz="1200" dirty="0"/>
          </a:p>
          <a:p>
            <a:pPr lvl="1"/>
            <a:r>
              <a:rPr lang="pl-PL" altLang="pl-PL" sz="1200" i="1" dirty="0"/>
              <a:t>monitorowanie działań członków GTM pod względem rozpowszechniania dobrych praktyk dotyczących wsparcia rozwoju młodzieży wiejskiej</a:t>
            </a:r>
            <a:endParaRPr lang="pl-PL" altLang="pl-PL" sz="1200" dirty="0"/>
          </a:p>
          <a:p>
            <a:pPr lvl="1"/>
            <a:r>
              <a:rPr lang="pl-PL" altLang="pl-PL" sz="1200" i="1" dirty="0"/>
              <a:t>nadzorowanie treści merytorycznych oraz innych informacji pojawiających się w zakładce ‘Młodzież’ na stronie </a:t>
            </a:r>
            <a:r>
              <a:rPr lang="pl-PL" altLang="pl-PL" sz="1200" i="1" dirty="0" err="1"/>
              <a:t>ksow.pl</a:t>
            </a:r>
            <a:endParaRPr lang="pl-PL" altLang="pl-PL" sz="1200" dirty="0"/>
          </a:p>
          <a:p>
            <a:pPr lvl="1"/>
            <a:endParaRPr lang="pl-PL" altLang="pl-PL" sz="1200" i="1" dirty="0"/>
          </a:p>
          <a:p>
            <a:pPr lvl="1">
              <a:buFont typeface="Arial" panose="020B0604020202020204" pitchFamily="34" charset="0"/>
              <a:buNone/>
            </a:pPr>
            <a:r>
              <a:rPr lang="pl-PL" altLang="pl-PL" sz="1400" i="1" dirty="0"/>
              <a:t>Wydaje się zasadne powołanie kilkuosobowych zespołów wewnątrz grupy aby powyższe obszary działalności były efektywnie </a:t>
            </a:r>
            <a:r>
              <a:rPr lang="pl-PL" altLang="pl-PL" sz="1400" i="1" dirty="0" smtClean="0"/>
              <a:t>realizowane</a:t>
            </a:r>
            <a:r>
              <a:rPr lang="pl-PL" altLang="pl-PL" sz="1400" i="1" dirty="0"/>
              <a:t>.</a:t>
            </a:r>
            <a:endParaRPr lang="pl-PL" altLang="pl-PL" sz="1400" dirty="0"/>
          </a:p>
          <a:p>
            <a:pPr lvl="1">
              <a:buFont typeface="Arial" panose="020B0604020202020204" pitchFamily="34" charset="0"/>
              <a:buNone/>
            </a:pPr>
            <a:endParaRPr lang="pl-PL" altLang="pl-PL" sz="1200" dirty="0"/>
          </a:p>
          <a:p>
            <a:pPr>
              <a:buFont typeface="Arial" panose="020B0604020202020204" pitchFamily="34" charset="0"/>
              <a:buNone/>
            </a:pPr>
            <a:endParaRPr lang="pl-PL" altLang="pl-PL" sz="1400" dirty="0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2706688" y="404813"/>
            <a:ext cx="634206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 eaLnBrk="0" hangingPunct="0">
              <a:spcBef>
                <a:spcPts val="7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 eaLnBrk="0" hangingPunct="0">
              <a:spcBef>
                <a:spcPts val="5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 eaLnBrk="0" hangingPunct="0">
              <a:spcBef>
                <a:spcPts val="5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pl-PL" altLang="pl-PL" sz="2400" b="1" i="1" dirty="0"/>
              <a:t>Rola i działalność Grupy Tematycznej </a:t>
            </a:r>
            <a:br>
              <a:rPr lang="pl-PL" altLang="pl-PL" sz="2400" b="1" i="1" dirty="0"/>
            </a:br>
            <a:r>
              <a:rPr lang="pl-PL" altLang="pl-PL" sz="2400" b="1" i="1" dirty="0"/>
              <a:t>ds. m</a:t>
            </a:r>
            <a:r>
              <a:rPr lang="pl-PL" altLang="pl-PL" sz="2400" b="1" i="1" dirty="0" smtClean="0"/>
              <a:t>łodzieży </a:t>
            </a:r>
            <a:r>
              <a:rPr lang="pl-PL" altLang="pl-PL" sz="2400" b="1" i="1" dirty="0"/>
              <a:t>na obszarach </a:t>
            </a:r>
            <a:r>
              <a:rPr lang="pl-PL" altLang="pl-PL" sz="2400" b="1" i="1" dirty="0" smtClean="0"/>
              <a:t>wiejskich</a:t>
            </a:r>
            <a:endParaRPr lang="pl-PL" altLang="pl-PL" sz="2400" dirty="0"/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pl-PL" dirty="0">
              <a:solidFill>
                <a:srgbClr val="660066"/>
              </a:solidFill>
            </a:endParaRP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932055"/>
              </p:ext>
            </p:extLst>
          </p:nvPr>
        </p:nvGraphicFramePr>
        <p:xfrm>
          <a:off x="1503349" y="454276"/>
          <a:ext cx="95250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r:id="rId4" imgW="2301090" imgH="2541843" progId="">
                  <p:embed/>
                </p:oleObj>
              </mc:Choice>
              <mc:Fallback>
                <p:oleObj r:id="rId4" imgW="2301090" imgH="254184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49" y="454276"/>
                        <a:ext cx="952500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40184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Tekstowe 3"/>
          <p:cNvSpPr txBox="1"/>
          <p:nvPr/>
        </p:nvSpPr>
        <p:spPr>
          <a:xfrm>
            <a:off x="3613976" y="3190248"/>
            <a:ext cx="494598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800" dirty="0" smtClean="0">
                <a:latin typeface="Arial"/>
                <a:cs typeface="Arial"/>
              </a:rPr>
              <a:t>Dziękuję za uwagę!</a:t>
            </a:r>
            <a:endParaRPr lang="pl-PL" sz="3800" dirty="0">
              <a:latin typeface="Arial"/>
              <a:cs typeface="Arial"/>
            </a:endParaRP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932055"/>
              </p:ext>
            </p:extLst>
          </p:nvPr>
        </p:nvGraphicFramePr>
        <p:xfrm>
          <a:off x="1503349" y="454276"/>
          <a:ext cx="95250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r:id="rId3" imgW="2301090" imgH="2541843" progId="">
                  <p:embed/>
                </p:oleObj>
              </mc:Choice>
              <mc:Fallback>
                <p:oleObj r:id="rId3" imgW="2301090" imgH="254184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49" y="454276"/>
                        <a:ext cx="952500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2172289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Percepcja.thmx</Template>
  <TotalTime>4110</TotalTime>
  <Words>474</Words>
  <Application>Microsoft Office PowerPoint</Application>
  <PresentationFormat>Niestandardowy</PresentationFormat>
  <Paragraphs>64</Paragraphs>
  <Slides>9</Slides>
  <Notes>7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0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Perception</vt:lpstr>
      <vt:lpstr>Grupa Tematyczna  ds. młodzieży na obszarach wiejskich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m.adamczyk</dc:creator>
  <cp:lastModifiedBy>Darek</cp:lastModifiedBy>
  <cp:revision>6</cp:revision>
  <dcterms:created xsi:type="dcterms:W3CDTF">2016-01-11T14:24:47Z</dcterms:created>
  <dcterms:modified xsi:type="dcterms:W3CDTF">2016-04-18T08:21:13Z</dcterms:modified>
</cp:coreProperties>
</file>