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92" r:id="rId12"/>
    <p:sldId id="286" r:id="rId13"/>
    <p:sldId id="293" r:id="rId14"/>
    <p:sldId id="291" r:id="rId15"/>
    <p:sldId id="290" r:id="rId16"/>
    <p:sldId id="294" r:id="rId17"/>
    <p:sldId id="289" r:id="rId18"/>
    <p:sldId id="295" r:id="rId19"/>
    <p:sldId id="288" r:id="rId20"/>
    <p:sldId id="287" r:id="rId21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332"/>
    <a:srgbClr val="873065"/>
    <a:srgbClr val="C3D69B"/>
    <a:srgbClr val="85B93A"/>
    <a:srgbClr val="C7D830"/>
    <a:srgbClr val="D2DE3C"/>
    <a:srgbClr val="F8C21A"/>
    <a:srgbClr val="E29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FECB4D8-DB02-4DC6-A0A2-4F2EBAE1DC90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2" autoAdjust="0"/>
    <p:restoredTop sz="92950" autoAdjust="0"/>
  </p:normalViewPr>
  <p:slideViewPr>
    <p:cSldViewPr>
      <p:cViewPr>
        <p:scale>
          <a:sx n="100" d="100"/>
          <a:sy n="100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73065"/>
            </a:solidFill>
          </c:spPr>
          <c:invertIfNegative val="0"/>
          <c:cat>
            <c:strRef>
              <c:f>(Arkusz1!$B$2:$B$17;Arkusz1!$B$20)</c:f>
              <c:strCache>
                <c:ptCount val="17"/>
                <c:pt idx="0">
                  <c:v>dolnośląska JR</c:v>
                </c:pt>
                <c:pt idx="1">
                  <c:v>kujawsko-pomorska JR</c:v>
                </c:pt>
                <c:pt idx="2">
                  <c:v>lubelska JR</c:v>
                </c:pt>
                <c:pt idx="3">
                  <c:v>lubuska JR</c:v>
                </c:pt>
                <c:pt idx="4">
                  <c:v>łódzka JR</c:v>
                </c:pt>
                <c:pt idx="5">
                  <c:v>małopolska JR</c:v>
                </c:pt>
                <c:pt idx="6">
                  <c:v>mazowiecka JR</c:v>
                </c:pt>
                <c:pt idx="7">
                  <c:v>opolska JR</c:v>
                </c:pt>
                <c:pt idx="8">
                  <c:v>podkarpacka JR</c:v>
                </c:pt>
                <c:pt idx="9">
                  <c:v>podlaska JR</c:v>
                </c:pt>
                <c:pt idx="10">
                  <c:v>pomorska JR</c:v>
                </c:pt>
                <c:pt idx="11">
                  <c:v>śląska JR</c:v>
                </c:pt>
                <c:pt idx="12">
                  <c:v>świętokrzyska JR</c:v>
                </c:pt>
                <c:pt idx="13">
                  <c:v>warmińsko-mazurska JR</c:v>
                </c:pt>
                <c:pt idx="14">
                  <c:v>wielkopolska JR</c:v>
                </c:pt>
                <c:pt idx="15">
                  <c:v>zachodniopomorska JR</c:v>
                </c:pt>
                <c:pt idx="16">
                  <c:v>JC i IZ</c:v>
                </c:pt>
              </c:strCache>
            </c:strRef>
          </c:cat>
          <c:val>
            <c:numRef>
              <c:f>(Arkusz1!$C$2:$C$17;Arkusz1!$C$20)</c:f>
              <c:numCache>
                <c:formatCode>0.00%</c:formatCode>
                <c:ptCount val="17"/>
                <c:pt idx="0">
                  <c:v>0.18655874245306206</c:v>
                </c:pt>
                <c:pt idx="1">
                  <c:v>0.19214066460350165</c:v>
                </c:pt>
                <c:pt idx="2">
                  <c:v>0.135388045066371</c:v>
                </c:pt>
                <c:pt idx="3">
                  <c:v>0.19702232635794587</c:v>
                </c:pt>
                <c:pt idx="4">
                  <c:v>0.20430837058577153</c:v>
                </c:pt>
                <c:pt idx="5">
                  <c:v>0.23250907733833662</c:v>
                </c:pt>
                <c:pt idx="6">
                  <c:v>0.20692598952815836</c:v>
                </c:pt>
                <c:pt idx="7">
                  <c:v>0.38219468989701494</c:v>
                </c:pt>
                <c:pt idx="8">
                  <c:v>0.11788699109559284</c:v>
                </c:pt>
                <c:pt idx="9">
                  <c:v>0.15019616733957886</c:v>
                </c:pt>
                <c:pt idx="10">
                  <c:v>0.20669404461238122</c:v>
                </c:pt>
                <c:pt idx="11">
                  <c:v>0.23403035950137749</c:v>
                </c:pt>
                <c:pt idx="12">
                  <c:v>0.24576722938545725</c:v>
                </c:pt>
                <c:pt idx="13">
                  <c:v>0.16728944215487054</c:v>
                </c:pt>
                <c:pt idx="14">
                  <c:v>0.10102945564114732</c:v>
                </c:pt>
                <c:pt idx="15">
                  <c:v>0.18358288327789285</c:v>
                </c:pt>
                <c:pt idx="16">
                  <c:v>0.39689999999999998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092736"/>
        <c:axId val="97094272"/>
      </c:barChart>
      <c:catAx>
        <c:axId val="97092736"/>
        <c:scaling>
          <c:orientation val="minMax"/>
        </c:scaling>
        <c:delete val="0"/>
        <c:axPos val="b"/>
        <c:majorTickMark val="out"/>
        <c:minorTickMark val="none"/>
        <c:tickLblPos val="nextTo"/>
        <c:crossAx val="97094272"/>
        <c:crosses val="autoZero"/>
        <c:auto val="1"/>
        <c:lblAlgn val="ctr"/>
        <c:lblOffset val="100"/>
        <c:noMultiLvlLbl val="0"/>
      </c:catAx>
      <c:valAx>
        <c:axId val="9709427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97092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73065"/>
            </a:solidFill>
          </c:spPr>
          <c:invertIfNegative val="0"/>
          <c:cat>
            <c:strRef>
              <c:f>Arkusz1!$B$21:$B$37</c:f>
              <c:strCache>
                <c:ptCount val="17"/>
                <c:pt idx="0">
                  <c:v>CDR</c:v>
                </c:pt>
                <c:pt idx="1">
                  <c:v>dolnośląski WODR</c:v>
                </c:pt>
                <c:pt idx="2">
                  <c:v>kujawsko-pomorski WODR</c:v>
                </c:pt>
                <c:pt idx="3">
                  <c:v>lubelski WODR</c:v>
                </c:pt>
                <c:pt idx="4">
                  <c:v>lubuski WODR</c:v>
                </c:pt>
                <c:pt idx="5">
                  <c:v>łódzki WODR</c:v>
                </c:pt>
                <c:pt idx="6">
                  <c:v>małopolski WODR</c:v>
                </c:pt>
                <c:pt idx="7">
                  <c:v>mazowiecki WODR</c:v>
                </c:pt>
                <c:pt idx="8">
                  <c:v>opolski WODR</c:v>
                </c:pt>
                <c:pt idx="9">
                  <c:v>podkarpacki WODR</c:v>
                </c:pt>
                <c:pt idx="10">
                  <c:v>podlaski WODR</c:v>
                </c:pt>
                <c:pt idx="11">
                  <c:v>pomorski WODR</c:v>
                </c:pt>
                <c:pt idx="12">
                  <c:v>śląski WODR</c:v>
                </c:pt>
                <c:pt idx="13">
                  <c:v>świętokrzyski WODR</c:v>
                </c:pt>
                <c:pt idx="14">
                  <c:v>warmińsko-mazurski WODR</c:v>
                </c:pt>
                <c:pt idx="15">
                  <c:v>wielkopolski WODR</c:v>
                </c:pt>
                <c:pt idx="16">
                  <c:v>zachodniopomorski WODR</c:v>
                </c:pt>
              </c:strCache>
            </c:strRef>
          </c:cat>
          <c:val>
            <c:numRef>
              <c:f>Arkusz1!$C$21:$C$37</c:f>
              <c:numCache>
                <c:formatCode>0.00%</c:formatCode>
                <c:ptCount val="17"/>
                <c:pt idx="0">
                  <c:v>0.22287460401667292</c:v>
                </c:pt>
                <c:pt idx="1">
                  <c:v>0.42051672090629943</c:v>
                </c:pt>
                <c:pt idx="2">
                  <c:v>0.49742292414641154</c:v>
                </c:pt>
                <c:pt idx="3">
                  <c:v>0.35205116345701459</c:v>
                </c:pt>
                <c:pt idx="4">
                  <c:v>0.44446467291897956</c:v>
                </c:pt>
                <c:pt idx="5">
                  <c:v>0.57680563525608652</c:v>
                </c:pt>
                <c:pt idx="6">
                  <c:v>0.40139682400455085</c:v>
                </c:pt>
                <c:pt idx="7">
                  <c:v>0.34192586327127239</c:v>
                </c:pt>
                <c:pt idx="8">
                  <c:v>0.51601227752395762</c:v>
                </c:pt>
                <c:pt idx="9">
                  <c:v>0.47229440072278484</c:v>
                </c:pt>
                <c:pt idx="10">
                  <c:v>0.47087146820980247</c:v>
                </c:pt>
                <c:pt idx="11">
                  <c:v>0.50361013508360697</c:v>
                </c:pt>
                <c:pt idx="12">
                  <c:v>0.3906101557005357</c:v>
                </c:pt>
                <c:pt idx="13">
                  <c:v>0.46757630708766201</c:v>
                </c:pt>
                <c:pt idx="14">
                  <c:v>0.49747800180937174</c:v>
                </c:pt>
                <c:pt idx="15">
                  <c:v>0.46941138916918351</c:v>
                </c:pt>
                <c:pt idx="16">
                  <c:v>0.4710030682043192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110272"/>
        <c:axId val="6146304"/>
      </c:barChart>
      <c:catAx>
        <c:axId val="97110272"/>
        <c:scaling>
          <c:orientation val="minMax"/>
        </c:scaling>
        <c:delete val="0"/>
        <c:axPos val="b"/>
        <c:majorTickMark val="out"/>
        <c:minorTickMark val="none"/>
        <c:tickLblPos val="nextTo"/>
        <c:crossAx val="6146304"/>
        <c:crosses val="autoZero"/>
        <c:auto val="1"/>
        <c:lblAlgn val="ctr"/>
        <c:lblOffset val="100"/>
        <c:noMultiLvlLbl val="0"/>
      </c:catAx>
      <c:valAx>
        <c:axId val="61463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97110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73065"/>
            </a:solidFill>
          </c:spPr>
          <c:invertIfNegative val="0"/>
          <c:cat>
            <c:strRef>
              <c:f>Arkusz1!$B$2:$B$20</c:f>
              <c:strCache>
                <c:ptCount val="19"/>
                <c:pt idx="0">
                  <c:v>dolnośląska JR</c:v>
                </c:pt>
                <c:pt idx="1">
                  <c:v>kujawsko-pomorska JR</c:v>
                </c:pt>
                <c:pt idx="2">
                  <c:v>lubelska JR</c:v>
                </c:pt>
                <c:pt idx="3">
                  <c:v>lubuska JR</c:v>
                </c:pt>
                <c:pt idx="4">
                  <c:v>łódzka JR</c:v>
                </c:pt>
                <c:pt idx="5">
                  <c:v>małopolska JR</c:v>
                </c:pt>
                <c:pt idx="6">
                  <c:v>mazowiecka JR</c:v>
                </c:pt>
                <c:pt idx="7">
                  <c:v>opolska JR</c:v>
                </c:pt>
                <c:pt idx="8">
                  <c:v>podkarpacka JR</c:v>
                </c:pt>
                <c:pt idx="9">
                  <c:v>podlaska JR</c:v>
                </c:pt>
                <c:pt idx="10">
                  <c:v>pomorska JR</c:v>
                </c:pt>
                <c:pt idx="11">
                  <c:v>śląska JR</c:v>
                </c:pt>
                <c:pt idx="12">
                  <c:v>świętokrzyska JR</c:v>
                </c:pt>
                <c:pt idx="13">
                  <c:v>warmińsko-mazurska JR</c:v>
                </c:pt>
                <c:pt idx="14">
                  <c:v>wielkopolska JR</c:v>
                </c:pt>
                <c:pt idx="15">
                  <c:v>zachodniopomorska JR</c:v>
                </c:pt>
                <c:pt idx="16">
                  <c:v>ARR</c:v>
                </c:pt>
                <c:pt idx="17">
                  <c:v>ARiMR</c:v>
                </c:pt>
                <c:pt idx="18">
                  <c:v>JC i IZ</c:v>
                </c:pt>
              </c:strCache>
            </c:strRef>
          </c:cat>
          <c:val>
            <c:numRef>
              <c:f>Arkusz1!$D$2:$D$20</c:f>
              <c:numCache>
                <c:formatCode>0.00%</c:formatCode>
                <c:ptCount val="19"/>
                <c:pt idx="0">
                  <c:v>0.15067927775805973</c:v>
                </c:pt>
                <c:pt idx="1">
                  <c:v>0.2849141545636083</c:v>
                </c:pt>
                <c:pt idx="2">
                  <c:v>0.16111366794848539</c:v>
                </c:pt>
                <c:pt idx="3">
                  <c:v>0.20792352465937092</c:v>
                </c:pt>
                <c:pt idx="4">
                  <c:v>0.11709593488451323</c:v>
                </c:pt>
                <c:pt idx="5">
                  <c:v>0.22608904991776971</c:v>
                </c:pt>
                <c:pt idx="6">
                  <c:v>0.19661586008500639</c:v>
                </c:pt>
                <c:pt idx="7">
                  <c:v>0.14797812300354504</c:v>
                </c:pt>
                <c:pt idx="8">
                  <c:v>0.13361370050501442</c:v>
                </c:pt>
                <c:pt idx="9">
                  <c:v>0.1333014163053052</c:v>
                </c:pt>
                <c:pt idx="10">
                  <c:v>0.11904142864409362</c:v>
                </c:pt>
                <c:pt idx="11">
                  <c:v>0.18246674883257988</c:v>
                </c:pt>
                <c:pt idx="12">
                  <c:v>0.16312939412198615</c:v>
                </c:pt>
                <c:pt idx="13">
                  <c:v>0.17890337677856066</c:v>
                </c:pt>
                <c:pt idx="14">
                  <c:v>0.17545835862134174</c:v>
                </c:pt>
                <c:pt idx="15">
                  <c:v>0.14474610233413865</c:v>
                </c:pt>
                <c:pt idx="16">
                  <c:v>5.0338739026520453E-2</c:v>
                </c:pt>
                <c:pt idx="17">
                  <c:v>0.2304703898417032</c:v>
                </c:pt>
                <c:pt idx="18">
                  <c:v>0.17322945822441729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65472"/>
        <c:axId val="33467008"/>
      </c:barChart>
      <c:catAx>
        <c:axId val="33465472"/>
        <c:scaling>
          <c:orientation val="minMax"/>
        </c:scaling>
        <c:delete val="0"/>
        <c:axPos val="b"/>
        <c:majorTickMark val="out"/>
        <c:minorTickMark val="none"/>
        <c:tickLblPos val="nextTo"/>
        <c:crossAx val="33467008"/>
        <c:crosses val="autoZero"/>
        <c:auto val="1"/>
        <c:lblAlgn val="ctr"/>
        <c:lblOffset val="100"/>
        <c:noMultiLvlLbl val="0"/>
      </c:catAx>
      <c:valAx>
        <c:axId val="3346700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3465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73065"/>
            </a:solidFill>
          </c:spPr>
          <c:invertIfNegative val="0"/>
          <c:cat>
            <c:strRef>
              <c:f>Arkusz1!$B$21:$B$37</c:f>
              <c:strCache>
                <c:ptCount val="17"/>
                <c:pt idx="0">
                  <c:v>CDR</c:v>
                </c:pt>
                <c:pt idx="1">
                  <c:v>dolnośląski WODR</c:v>
                </c:pt>
                <c:pt idx="2">
                  <c:v>kujawsko-pomorski WODR</c:v>
                </c:pt>
                <c:pt idx="3">
                  <c:v>lubelski WODR</c:v>
                </c:pt>
                <c:pt idx="4">
                  <c:v>lubuski WODR</c:v>
                </c:pt>
                <c:pt idx="5">
                  <c:v>łódzki WODR</c:v>
                </c:pt>
                <c:pt idx="6">
                  <c:v>małopolski WODR</c:v>
                </c:pt>
                <c:pt idx="7">
                  <c:v>mazowiecki WODR</c:v>
                </c:pt>
                <c:pt idx="8">
                  <c:v>opolski WODR</c:v>
                </c:pt>
                <c:pt idx="9">
                  <c:v>podkarpacki WODR</c:v>
                </c:pt>
                <c:pt idx="10">
                  <c:v>podlaski WODR</c:v>
                </c:pt>
                <c:pt idx="11">
                  <c:v>pomorski WODR</c:v>
                </c:pt>
                <c:pt idx="12">
                  <c:v>śląski WODR</c:v>
                </c:pt>
                <c:pt idx="13">
                  <c:v>świętokrzyski WODR</c:v>
                </c:pt>
                <c:pt idx="14">
                  <c:v>warmińsko-mazurski WODR</c:v>
                </c:pt>
                <c:pt idx="15">
                  <c:v>wielkopolski WODR</c:v>
                </c:pt>
                <c:pt idx="16">
                  <c:v>zachodniopomorski WODR</c:v>
                </c:pt>
              </c:strCache>
            </c:strRef>
          </c:cat>
          <c:val>
            <c:numRef>
              <c:f>Arkusz1!$D$21:$D$37</c:f>
              <c:numCache>
                <c:formatCode>0.00%</c:formatCode>
                <c:ptCount val="17"/>
                <c:pt idx="0">
                  <c:v>0.16725325249463177</c:v>
                </c:pt>
                <c:pt idx="1">
                  <c:v>0.1368845747176082</c:v>
                </c:pt>
                <c:pt idx="2">
                  <c:v>0.21604599784779657</c:v>
                </c:pt>
                <c:pt idx="3">
                  <c:v>0.12090518693437804</c:v>
                </c:pt>
                <c:pt idx="4">
                  <c:v>0.10255879236337863</c:v>
                </c:pt>
                <c:pt idx="5">
                  <c:v>8.7006189832113792E-2</c:v>
                </c:pt>
                <c:pt idx="6">
                  <c:v>6.6708362727189219E-2</c:v>
                </c:pt>
                <c:pt idx="7">
                  <c:v>0.20552759386698063</c:v>
                </c:pt>
                <c:pt idx="8">
                  <c:v>0.10124442398998375</c:v>
                </c:pt>
                <c:pt idx="9">
                  <c:v>0.21084259238117931</c:v>
                </c:pt>
                <c:pt idx="10">
                  <c:v>0.16656441606367242</c:v>
                </c:pt>
                <c:pt idx="11">
                  <c:v>4.9030468343152285E-2</c:v>
                </c:pt>
                <c:pt idx="12">
                  <c:v>0.21498795586156119</c:v>
                </c:pt>
                <c:pt idx="13">
                  <c:v>0.23440534806792165</c:v>
                </c:pt>
                <c:pt idx="14">
                  <c:v>0.22231430274834738</c:v>
                </c:pt>
                <c:pt idx="15">
                  <c:v>0.1312428983799129</c:v>
                </c:pt>
                <c:pt idx="16">
                  <c:v>5.6722351923724122E-2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31616"/>
        <c:axId val="33637504"/>
      </c:barChart>
      <c:catAx>
        <c:axId val="33631616"/>
        <c:scaling>
          <c:orientation val="minMax"/>
        </c:scaling>
        <c:delete val="0"/>
        <c:axPos val="b"/>
        <c:majorTickMark val="out"/>
        <c:minorTickMark val="none"/>
        <c:tickLblPos val="nextTo"/>
        <c:crossAx val="33637504"/>
        <c:crosses val="autoZero"/>
        <c:auto val="1"/>
        <c:lblAlgn val="ctr"/>
        <c:lblOffset val="100"/>
        <c:noMultiLvlLbl val="0"/>
      </c:catAx>
      <c:valAx>
        <c:axId val="336375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3631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873065"/>
            </a:solidFill>
          </c:spPr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Arkusz3!$A$3:$A$15</c:f>
              <c:strCache>
                <c:ptCount val="13"/>
                <c:pt idx="0">
                  <c:v>Działanie 1</c:v>
                </c:pt>
                <c:pt idx="1">
                  <c:v>Działanie 2</c:v>
                </c:pt>
                <c:pt idx="2">
                  <c:v>Działanie 3</c:v>
                </c:pt>
                <c:pt idx="3">
                  <c:v>Działanie 4</c:v>
                </c:pt>
                <c:pt idx="4">
                  <c:v>Działanie 5</c:v>
                </c:pt>
                <c:pt idx="5">
                  <c:v>Działanie 6</c:v>
                </c:pt>
                <c:pt idx="6">
                  <c:v>Działanie 7</c:v>
                </c:pt>
                <c:pt idx="7">
                  <c:v>Działanie 8</c:v>
                </c:pt>
                <c:pt idx="8">
                  <c:v>Działanie 9</c:v>
                </c:pt>
                <c:pt idx="9">
                  <c:v>Działanie 10</c:v>
                </c:pt>
                <c:pt idx="10">
                  <c:v>Działanie 11</c:v>
                </c:pt>
                <c:pt idx="11">
                  <c:v>Działanie 12</c:v>
                </c:pt>
                <c:pt idx="12">
                  <c:v>Działanie 13</c:v>
                </c:pt>
              </c:strCache>
            </c:strRef>
          </c:cat>
          <c:val>
            <c:numRef>
              <c:f>Arkusz3!$H$3:$H$15</c:f>
              <c:numCache>
                <c:formatCode>General</c:formatCode>
                <c:ptCount val="13"/>
                <c:pt idx="0">
                  <c:v>0</c:v>
                </c:pt>
                <c:pt idx="1">
                  <c:v>2838.7938899999995</c:v>
                </c:pt>
                <c:pt idx="2">
                  <c:v>53.829680000000003</c:v>
                </c:pt>
                <c:pt idx="3" formatCode="#,##0.00">
                  <c:v>473.35275999999993</c:v>
                </c:pt>
                <c:pt idx="4">
                  <c:v>1443.8979899999999</c:v>
                </c:pt>
                <c:pt idx="5">
                  <c:v>1132.7076399999999</c:v>
                </c:pt>
                <c:pt idx="6">
                  <c:v>8.4308999999999994</c:v>
                </c:pt>
                <c:pt idx="7">
                  <c:v>6366.0496400000002</c:v>
                </c:pt>
                <c:pt idx="8">
                  <c:v>201.42674</c:v>
                </c:pt>
                <c:pt idx="9">
                  <c:v>6714.9815699999999</c:v>
                </c:pt>
                <c:pt idx="10">
                  <c:v>1546.44299</c:v>
                </c:pt>
                <c:pt idx="11">
                  <c:v>1139.25225</c:v>
                </c:pt>
                <c:pt idx="12">
                  <c:v>10463.40821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3866112"/>
        <c:axId val="33868800"/>
      </c:barChart>
      <c:catAx>
        <c:axId val="33866112"/>
        <c:scaling>
          <c:orientation val="maxMin"/>
        </c:scaling>
        <c:delete val="0"/>
        <c:axPos val="l"/>
        <c:majorTickMark val="none"/>
        <c:minorTickMark val="none"/>
        <c:tickLblPos val="nextTo"/>
        <c:crossAx val="33868800"/>
        <c:crosses val="autoZero"/>
        <c:auto val="1"/>
        <c:lblAlgn val="ctr"/>
        <c:lblOffset val="100"/>
        <c:noMultiLvlLbl val="0"/>
      </c:catAx>
      <c:valAx>
        <c:axId val="33868800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crossAx val="33866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873065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PK!$B$4:$B$20</c:f>
              <c:strCache>
                <c:ptCount val="17"/>
                <c:pt idx="0">
                  <c:v>dolnośląska JR</c:v>
                </c:pt>
                <c:pt idx="1">
                  <c:v>kujawsko-pomorska JR</c:v>
                </c:pt>
                <c:pt idx="2">
                  <c:v>lubelska JR</c:v>
                </c:pt>
                <c:pt idx="3">
                  <c:v>lubuska JR</c:v>
                </c:pt>
                <c:pt idx="4">
                  <c:v>łódzka JR</c:v>
                </c:pt>
                <c:pt idx="5">
                  <c:v>małopolska JR</c:v>
                </c:pt>
                <c:pt idx="6">
                  <c:v>mazowiecka JR</c:v>
                </c:pt>
                <c:pt idx="7">
                  <c:v>opolska JR</c:v>
                </c:pt>
                <c:pt idx="8">
                  <c:v>podkarpacka JR</c:v>
                </c:pt>
                <c:pt idx="9">
                  <c:v>podlaska JR</c:v>
                </c:pt>
                <c:pt idx="10">
                  <c:v>pomorska JR</c:v>
                </c:pt>
                <c:pt idx="11">
                  <c:v>śląska JR</c:v>
                </c:pt>
                <c:pt idx="12">
                  <c:v>świętokrzyska JR</c:v>
                </c:pt>
                <c:pt idx="13">
                  <c:v>warmińsko-mazurska JR</c:v>
                </c:pt>
                <c:pt idx="14">
                  <c:v>wielkopolska JR</c:v>
                </c:pt>
                <c:pt idx="15">
                  <c:v>zachodniopomorska JR</c:v>
                </c:pt>
                <c:pt idx="16">
                  <c:v>Instytucja Zarządzajaca</c:v>
                </c:pt>
              </c:strCache>
            </c:strRef>
          </c:cat>
          <c:val>
            <c:numRef>
              <c:f>PK!$C$4:$C$20</c:f>
              <c:numCache>
                <c:formatCode>0.00%</c:formatCode>
                <c:ptCount val="17"/>
                <c:pt idx="0">
                  <c:v>0.14237231885295396</c:v>
                </c:pt>
                <c:pt idx="1">
                  <c:v>0.1176378562839818</c:v>
                </c:pt>
                <c:pt idx="2">
                  <c:v>5.178989450890624E-2</c:v>
                </c:pt>
                <c:pt idx="3">
                  <c:v>0.14508618503882789</c:v>
                </c:pt>
                <c:pt idx="4">
                  <c:v>0.20584340315341254</c:v>
                </c:pt>
                <c:pt idx="5">
                  <c:v>0.10778091259001878</c:v>
                </c:pt>
                <c:pt idx="6">
                  <c:v>0.31839787557313448</c:v>
                </c:pt>
                <c:pt idx="7">
                  <c:v>9.0891098764491612E-2</c:v>
                </c:pt>
                <c:pt idx="8">
                  <c:v>8.9989536408290771E-2</c:v>
                </c:pt>
                <c:pt idx="9">
                  <c:v>0.34110446928060029</c:v>
                </c:pt>
                <c:pt idx="10">
                  <c:v>0.12433932412824648</c:v>
                </c:pt>
                <c:pt idx="11">
                  <c:v>9.4392117985698784E-2</c:v>
                </c:pt>
                <c:pt idx="12">
                  <c:v>9.5488272032295429E-2</c:v>
                </c:pt>
                <c:pt idx="13">
                  <c:v>0.11943823426076106</c:v>
                </c:pt>
                <c:pt idx="14">
                  <c:v>9.7699676720461412E-2</c:v>
                </c:pt>
                <c:pt idx="15">
                  <c:v>0.14031807922800746</c:v>
                </c:pt>
                <c:pt idx="16">
                  <c:v>0.3447284267545746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711040"/>
        <c:axId val="32712960"/>
      </c:barChart>
      <c:catAx>
        <c:axId val="32711040"/>
        <c:scaling>
          <c:orientation val="maxMin"/>
        </c:scaling>
        <c:delete val="0"/>
        <c:axPos val="l"/>
        <c:majorTickMark val="out"/>
        <c:minorTickMark val="none"/>
        <c:tickLblPos val="nextTo"/>
        <c:crossAx val="32712960"/>
        <c:crosses val="autoZero"/>
        <c:auto val="1"/>
        <c:lblAlgn val="ctr"/>
        <c:lblOffset val="100"/>
        <c:noMultiLvlLbl val="0"/>
      </c:catAx>
      <c:valAx>
        <c:axId val="32712960"/>
        <c:scaling>
          <c:orientation val="minMax"/>
        </c:scaling>
        <c:delete val="0"/>
        <c:axPos val="t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32711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873065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OP!$B$2:$B$18</c:f>
              <c:strCache>
                <c:ptCount val="17"/>
                <c:pt idx="0">
                  <c:v>dolnośląska JR</c:v>
                </c:pt>
                <c:pt idx="1">
                  <c:v>kujawsko-pomorska JR</c:v>
                </c:pt>
                <c:pt idx="2">
                  <c:v>lubelska JR</c:v>
                </c:pt>
                <c:pt idx="3">
                  <c:v>lubuska JR</c:v>
                </c:pt>
                <c:pt idx="4">
                  <c:v>łódzka JR</c:v>
                </c:pt>
                <c:pt idx="5">
                  <c:v>małopolska JR</c:v>
                </c:pt>
                <c:pt idx="6">
                  <c:v>mazowiecka JR</c:v>
                </c:pt>
                <c:pt idx="7">
                  <c:v>opolska JR</c:v>
                </c:pt>
                <c:pt idx="8">
                  <c:v>podkarpacka JR</c:v>
                </c:pt>
                <c:pt idx="9">
                  <c:v>podlaska JR</c:v>
                </c:pt>
                <c:pt idx="10">
                  <c:v>pomorska JR</c:v>
                </c:pt>
                <c:pt idx="11">
                  <c:v>śląska JR</c:v>
                </c:pt>
                <c:pt idx="12">
                  <c:v>świętokrzyska JR</c:v>
                </c:pt>
                <c:pt idx="13">
                  <c:v>warmińsko-mazurska JR</c:v>
                </c:pt>
                <c:pt idx="14">
                  <c:v>wielkopolska JR</c:v>
                </c:pt>
                <c:pt idx="15">
                  <c:v>zachodniopomorska JR</c:v>
                </c:pt>
                <c:pt idx="16">
                  <c:v>Instytucja Zarządzajaca</c:v>
                </c:pt>
              </c:strCache>
            </c:strRef>
          </c:cat>
          <c:val>
            <c:numRef>
              <c:f>OP!$G$2:$G$18</c:f>
              <c:numCache>
                <c:formatCode>0.00%</c:formatCode>
                <c:ptCount val="17"/>
                <c:pt idx="0">
                  <c:v>0.4086306214276979</c:v>
                </c:pt>
                <c:pt idx="1">
                  <c:v>0.49384222833529456</c:v>
                </c:pt>
                <c:pt idx="2">
                  <c:v>0.59807702764476145</c:v>
                </c:pt>
                <c:pt idx="3">
                  <c:v>0.44376833642903457</c:v>
                </c:pt>
                <c:pt idx="4">
                  <c:v>0.82767355360315242</c:v>
                </c:pt>
                <c:pt idx="5">
                  <c:v>0.29717359582544572</c:v>
                </c:pt>
                <c:pt idx="6">
                  <c:v>0.51775252446059272</c:v>
                </c:pt>
                <c:pt idx="7">
                  <c:v>0.63067419755353593</c:v>
                </c:pt>
                <c:pt idx="8">
                  <c:v>0.67723544192459006</c:v>
                </c:pt>
                <c:pt idx="9">
                  <c:v>0.67492857140233642</c:v>
                </c:pt>
                <c:pt idx="10">
                  <c:v>0.59419457744779236</c:v>
                </c:pt>
                <c:pt idx="11">
                  <c:v>0.67172831704012403</c:v>
                </c:pt>
                <c:pt idx="12">
                  <c:v>0.45585265680545789</c:v>
                </c:pt>
                <c:pt idx="13">
                  <c:v>0.47136136792659272</c:v>
                </c:pt>
                <c:pt idx="14">
                  <c:v>0.5220743430858763</c:v>
                </c:pt>
                <c:pt idx="15">
                  <c:v>0.55375487694024672</c:v>
                </c:pt>
                <c:pt idx="16">
                  <c:v>0.25063586455172038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209152"/>
        <c:axId val="34752384"/>
      </c:barChart>
      <c:catAx>
        <c:axId val="34209152"/>
        <c:scaling>
          <c:orientation val="maxMin"/>
        </c:scaling>
        <c:delete val="0"/>
        <c:axPos val="l"/>
        <c:majorTickMark val="out"/>
        <c:minorTickMark val="none"/>
        <c:tickLblPos val="nextTo"/>
        <c:crossAx val="34752384"/>
        <c:crosses val="autoZero"/>
        <c:auto val="1"/>
        <c:lblAlgn val="ctr"/>
        <c:lblOffset val="100"/>
        <c:noMultiLvlLbl val="0"/>
      </c:catAx>
      <c:valAx>
        <c:axId val="34752384"/>
        <c:scaling>
          <c:orientation val="minMax"/>
        </c:scaling>
        <c:delete val="0"/>
        <c:axPos val="t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342091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873065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Arkusz6!$B$2:$B$18</c:f>
              <c:strCache>
                <c:ptCount val="17"/>
                <c:pt idx="0">
                  <c:v>Centrum Doradztwa Rolniczego</c:v>
                </c:pt>
                <c:pt idx="1">
                  <c:v>ODR woj. dolnośląskie</c:v>
                </c:pt>
                <c:pt idx="2">
                  <c:v>ODR woj. kujawsko-pomorskie</c:v>
                </c:pt>
                <c:pt idx="3">
                  <c:v>ODR woj. lubelskie</c:v>
                </c:pt>
                <c:pt idx="4">
                  <c:v>ODR woj. lubuskie</c:v>
                </c:pt>
                <c:pt idx="5">
                  <c:v>ODR woj. łódzkie</c:v>
                </c:pt>
                <c:pt idx="6">
                  <c:v>ODR woj. małopolskie</c:v>
                </c:pt>
                <c:pt idx="7">
                  <c:v>ODR woj. mazowieckie</c:v>
                </c:pt>
                <c:pt idx="8">
                  <c:v>ODR woj. opolskie</c:v>
                </c:pt>
                <c:pt idx="9">
                  <c:v>ODR woj. podkarpackie</c:v>
                </c:pt>
                <c:pt idx="10">
                  <c:v>ODR woj. podlaskie</c:v>
                </c:pt>
                <c:pt idx="11">
                  <c:v>ODR woj. pomorskie</c:v>
                </c:pt>
                <c:pt idx="12">
                  <c:v>ODR woj. ślaskie</c:v>
                </c:pt>
                <c:pt idx="13">
                  <c:v>ODR woj. świętokrzyskie</c:v>
                </c:pt>
                <c:pt idx="14">
                  <c:v>ODR woj. warmińsko-mazurskie</c:v>
                </c:pt>
                <c:pt idx="15">
                  <c:v>ODR woj. wielkopolskie</c:v>
                </c:pt>
                <c:pt idx="16">
                  <c:v>ODR woj. zachodniopomorskie</c:v>
                </c:pt>
              </c:strCache>
            </c:strRef>
          </c:cat>
          <c:val>
            <c:numRef>
              <c:f>Arkusz6!$J$2:$J$18</c:f>
              <c:numCache>
                <c:formatCode>0.00%</c:formatCode>
                <c:ptCount val="17"/>
                <c:pt idx="0">
                  <c:v>0.47501035385879481</c:v>
                </c:pt>
                <c:pt idx="1">
                  <c:v>8.8003564940378587E-2</c:v>
                </c:pt>
                <c:pt idx="2">
                  <c:v>0.51530024331533353</c:v>
                </c:pt>
                <c:pt idx="3">
                  <c:v>0.43508597955174816</c:v>
                </c:pt>
                <c:pt idx="4">
                  <c:v>0.16208250823626957</c:v>
                </c:pt>
                <c:pt idx="5">
                  <c:v>0.28565058868034876</c:v>
                </c:pt>
                <c:pt idx="6">
                  <c:v>0.43185208988732487</c:v>
                </c:pt>
                <c:pt idx="7">
                  <c:v>0.27665275707687814</c:v>
                </c:pt>
                <c:pt idx="8">
                  <c:v>0.349372720739626</c:v>
                </c:pt>
                <c:pt idx="9">
                  <c:v>0.44459850041687438</c:v>
                </c:pt>
                <c:pt idx="10">
                  <c:v>0.23864723031504459</c:v>
                </c:pt>
                <c:pt idx="11">
                  <c:v>0.84518118087776339</c:v>
                </c:pt>
                <c:pt idx="12">
                  <c:v>0.3105046385182289</c:v>
                </c:pt>
                <c:pt idx="13">
                  <c:v>0.12025765322806345</c:v>
                </c:pt>
                <c:pt idx="14">
                  <c:v>0.16000532043485144</c:v>
                </c:pt>
                <c:pt idx="15">
                  <c:v>7.9626857115321026E-2</c:v>
                </c:pt>
                <c:pt idx="16">
                  <c:v>6.7408706489198347E-2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77856"/>
        <c:axId val="35579392"/>
      </c:barChart>
      <c:catAx>
        <c:axId val="35577856"/>
        <c:scaling>
          <c:orientation val="maxMin"/>
        </c:scaling>
        <c:delete val="0"/>
        <c:axPos val="l"/>
        <c:majorTickMark val="out"/>
        <c:minorTickMark val="none"/>
        <c:tickLblPos val="nextTo"/>
        <c:crossAx val="35579392"/>
        <c:crosses val="autoZero"/>
        <c:auto val="1"/>
        <c:lblAlgn val="ctr"/>
        <c:lblOffset val="100"/>
        <c:noMultiLvlLbl val="0"/>
      </c:catAx>
      <c:valAx>
        <c:axId val="35579392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crossAx val="35577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0.37759</cdr:x>
      <cdr:y>0.06966</cdr:y>
    </cdr:from>
    <cdr:to>
      <cdr:x>0.37759</cdr:x>
      <cdr:y>0.9961</cdr:y>
    </cdr:to>
    <cdr:cxnSp macro="">
      <cdr:nvCxnSpPr>
        <cdr:cNvPr id="3" name="Łącznik prostoliniowy 2"/>
        <cdr:cNvCxnSpPr/>
      </cdr:nvCxnSpPr>
      <cdr:spPr>
        <a:xfrm xmlns:a="http://schemas.openxmlformats.org/drawingml/2006/main">
          <a:off x="3024336" y="307305"/>
          <a:ext cx="0" cy="408723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B9D332"/>
          </a:solidFill>
          <a:prstDash val="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0.70466</cdr:x>
      <cdr:y>0.06414</cdr:y>
    </cdr:from>
    <cdr:to>
      <cdr:x>0.70466</cdr:x>
      <cdr:y>0.98095</cdr:y>
    </cdr:to>
    <cdr:cxnSp macro="">
      <cdr:nvCxnSpPr>
        <cdr:cNvPr id="3" name="Łącznik prostoliniowy 2"/>
        <cdr:cNvCxnSpPr/>
      </cdr:nvCxnSpPr>
      <cdr:spPr>
        <a:xfrm xmlns:a="http://schemas.openxmlformats.org/drawingml/2006/main">
          <a:off x="5709728" y="307306"/>
          <a:ext cx="0" cy="4392488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B9D332"/>
          </a:solidFill>
          <a:prstDash val="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0.6422</cdr:x>
      <cdr:y>0.06415</cdr:y>
    </cdr:from>
    <cdr:to>
      <cdr:x>0.64424</cdr:x>
      <cdr:y>0.97823</cdr:y>
    </cdr:to>
    <cdr:cxnSp macro="">
      <cdr:nvCxnSpPr>
        <cdr:cNvPr id="3" name="Łącznik prostoliniowy 2"/>
        <cdr:cNvCxnSpPr/>
      </cdr:nvCxnSpPr>
      <cdr:spPr>
        <a:xfrm xmlns:a="http://schemas.openxmlformats.org/drawingml/2006/main" flipH="1">
          <a:off x="5040560" y="288032"/>
          <a:ext cx="16012" cy="410445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B9D332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A05D6-CC7C-4C8D-A6F1-4CD7DFAF2399}" type="datetimeFigureOut">
              <a:rPr lang="pl-PL" smtClean="0"/>
              <a:t>2017-06-26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9D593-D21A-4747-8F35-F4AB363126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1137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538C2-31EA-4DDB-9B4B-51D7D0A01186}" type="datetimeFigureOut">
              <a:rPr lang="pl-PL" smtClean="0"/>
              <a:t>2017-06-26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61DE2-F702-4367-95B0-7097DCF73B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0023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61DE2-F702-4367-95B0-7097DCF73BE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716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61DE2-F702-4367-95B0-7097DCF73BE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390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61DE2-F702-4367-95B0-7097DCF73BE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390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61DE2-F702-4367-95B0-7097DCF73BE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390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61DE2-F702-4367-95B0-7097DCF73BE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390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61DE2-F702-4367-95B0-7097DCF73BE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39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61DE2-F702-4367-95B0-7097DCF73BE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9685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61DE2-F702-4367-95B0-7097DCF73BE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390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61DE2-F702-4367-95B0-7097DCF73BE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390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61DE2-F702-4367-95B0-7097DCF73BE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390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61DE2-F702-4367-95B0-7097DCF73BE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390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61DE2-F702-4367-95B0-7097DCF73BE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390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61DE2-F702-4367-95B0-7097DCF73BE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390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61DE2-F702-4367-95B0-7097DCF73BE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39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D5C-CC60-416B-B8D4-C58451E9DEDB}" type="datetimeFigureOut">
              <a:rPr lang="pl-PL" smtClean="0"/>
              <a:t>2017-06-26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543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D5C-CC60-416B-B8D4-C58451E9DEDB}" type="datetimeFigureOut">
              <a:rPr lang="pl-PL" smtClean="0"/>
              <a:t>2017-06-26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385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D5C-CC60-416B-B8D4-C58451E9DEDB}" type="datetimeFigureOut">
              <a:rPr lang="pl-PL" smtClean="0"/>
              <a:t>2017-06-26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40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D5C-CC60-416B-B8D4-C58451E9DEDB}" type="datetimeFigureOut">
              <a:rPr lang="pl-PL" smtClean="0"/>
              <a:t>2017-06-26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274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D5C-CC60-416B-B8D4-C58451E9DEDB}" type="datetimeFigureOut">
              <a:rPr lang="pl-PL" smtClean="0"/>
              <a:t>2017-06-26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039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D5C-CC60-416B-B8D4-C58451E9DEDB}" type="datetimeFigureOut">
              <a:rPr lang="pl-PL" smtClean="0"/>
              <a:t>2017-06-26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268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D5C-CC60-416B-B8D4-C58451E9DEDB}" type="datetimeFigureOut">
              <a:rPr lang="pl-PL" smtClean="0"/>
              <a:t>2017-06-26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726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D5C-CC60-416B-B8D4-C58451E9DEDB}" type="datetimeFigureOut">
              <a:rPr lang="pl-PL" smtClean="0"/>
              <a:t>2017-06-26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530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D5C-CC60-416B-B8D4-C58451E9DEDB}" type="datetimeFigureOut">
              <a:rPr lang="pl-PL" smtClean="0"/>
              <a:t>2017-06-26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666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D5C-CC60-416B-B8D4-C58451E9DEDB}" type="datetimeFigureOut">
              <a:rPr lang="pl-PL" smtClean="0"/>
              <a:t>2017-06-26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252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FD5C-CC60-416B-B8D4-C58451E9DEDB}" type="datetimeFigureOut">
              <a:rPr lang="pl-PL" smtClean="0"/>
              <a:t>2017-06-26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757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4FD5C-CC60-416B-B8D4-C58451E9DEDB}" type="datetimeFigureOut">
              <a:rPr lang="pl-PL" smtClean="0"/>
              <a:t>2017-06-26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4B72A-54A4-447D-8DBB-F0A4E4A89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750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10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800145" y="2060848"/>
            <a:ext cx="4966320" cy="2376263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873065"/>
                </a:solidFill>
              </a:rPr>
              <a:t>Sprawozdanie roczne z realizacji Planu działania </a:t>
            </a:r>
            <a:br>
              <a:rPr lang="pl-PL" sz="2800" b="1" dirty="0" smtClean="0">
                <a:solidFill>
                  <a:srgbClr val="873065"/>
                </a:solidFill>
              </a:rPr>
            </a:br>
            <a:r>
              <a:rPr lang="pl-PL" sz="2800" b="1" dirty="0" smtClean="0">
                <a:solidFill>
                  <a:srgbClr val="873065"/>
                </a:solidFill>
              </a:rPr>
              <a:t>Krajowej Sieci Obszarów Wiejskich na lata 2014-2020 </a:t>
            </a:r>
            <a:br>
              <a:rPr lang="pl-PL" sz="2800" b="1" dirty="0" smtClean="0">
                <a:solidFill>
                  <a:srgbClr val="873065"/>
                </a:solidFill>
              </a:rPr>
            </a:br>
            <a:r>
              <a:rPr lang="pl-PL" sz="2800" b="1" dirty="0" smtClean="0">
                <a:solidFill>
                  <a:srgbClr val="873065"/>
                </a:solidFill>
              </a:rPr>
              <a:t>za rok 2016</a:t>
            </a:r>
            <a:endParaRPr lang="pl-PL" sz="2800" b="1" dirty="0">
              <a:solidFill>
                <a:srgbClr val="873065"/>
              </a:solidFill>
            </a:endParaRPr>
          </a:p>
        </p:txBody>
      </p:sp>
      <p:pic>
        <p:nvPicPr>
          <p:cNvPr id="4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87" y="5121523"/>
            <a:ext cx="17795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123" y="5080248"/>
            <a:ext cx="13255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PROW-2014-2020-logo-kol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39" y="5031035"/>
            <a:ext cx="13239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1"/>
          <p:cNvSpPr>
            <a:spLocks noChangeArrowheads="1"/>
          </p:cNvSpPr>
          <p:nvPr/>
        </p:nvSpPr>
        <p:spPr bwMode="auto">
          <a:xfrm>
            <a:off x="188538" y="5897810"/>
            <a:ext cx="876692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 smtClean="0">
                <a:ea typeface="Times New Roman" pitchFamily="18" charset="0"/>
                <a:cs typeface="Arial" pitchFamily="34" charset="0"/>
              </a:rPr>
              <a:t>Materiał opracowany przez Jednostkę Centralną KSOW</a:t>
            </a:r>
            <a:br>
              <a:rPr lang="pl-PL" altLang="pl-PL" sz="1400" dirty="0" smtClean="0">
                <a:ea typeface="Times New Roman" pitchFamily="18" charset="0"/>
                <a:cs typeface="Arial" pitchFamily="34" charset="0"/>
              </a:rPr>
            </a:br>
            <a:r>
              <a:rPr lang="pl-PL" altLang="pl-PL" sz="1400" dirty="0" smtClean="0">
                <a:ea typeface="Times New Roman" pitchFamily="18" charset="0"/>
                <a:cs typeface="Arial" pitchFamily="34" charset="0"/>
              </a:rPr>
              <a:t>Instytucja Zarządzająca PROW 2014-2020 – Minister Rolnictwa i Rozwoju Wsi</a:t>
            </a:r>
            <a:endParaRPr lang="pl-PL" altLang="pl-PL" sz="1400" dirty="0">
              <a:ea typeface="Times New Roman" pitchFamily="18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 smtClean="0">
                <a:ea typeface="Times New Roman" pitchFamily="18" charset="0"/>
                <a:cs typeface="Arial" pitchFamily="34" charset="0"/>
              </a:rPr>
              <a:t>„Europejski </a:t>
            </a:r>
            <a:r>
              <a:rPr lang="pl-PL" altLang="pl-PL" sz="1400" dirty="0">
                <a:ea typeface="Times New Roman" pitchFamily="18" charset="0"/>
                <a:cs typeface="Arial" pitchFamily="34" charset="0"/>
              </a:rPr>
              <a:t>Fundusz Rolny na rzecz Rozwoju Obszarów Wiejskich: Europa inwestująca w obszary </a:t>
            </a:r>
            <a:r>
              <a:rPr lang="pl-PL" altLang="pl-PL" sz="1400" dirty="0" smtClean="0">
                <a:ea typeface="Times New Roman" pitchFamily="18" charset="0"/>
                <a:cs typeface="Arial" pitchFamily="34" charset="0"/>
              </a:rPr>
              <a:t>wiejskie”.</a:t>
            </a:r>
            <a:br>
              <a:rPr lang="pl-PL" altLang="pl-PL" sz="1400" dirty="0" smtClean="0">
                <a:ea typeface="Times New Roman" pitchFamily="18" charset="0"/>
                <a:cs typeface="Arial" pitchFamily="34" charset="0"/>
              </a:rPr>
            </a:br>
            <a:r>
              <a:rPr lang="pl-PL" altLang="pl-PL" sz="1000" dirty="0" smtClean="0">
                <a:ea typeface="Times New Roman" pitchFamily="18" charset="0"/>
                <a:cs typeface="Arial" pitchFamily="34" charset="0"/>
              </a:rPr>
              <a:t>Materiał współfinansowany ze środków Unii Europejskiej w ramach Pomocy technicznej Programu Rozwoju Obszarów Wiejskich na lata 2014-2020.</a:t>
            </a:r>
            <a:endParaRPr lang="pl-PL" altLang="pl-PL" sz="1000" dirty="0"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83" y="5172323"/>
            <a:ext cx="9747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715" y="5183435"/>
            <a:ext cx="6635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Łącznik zakrzywiony 14"/>
          <p:cNvCxnSpPr/>
          <p:nvPr/>
        </p:nvCxnSpPr>
        <p:spPr>
          <a:xfrm flipV="1">
            <a:off x="0" y="980728"/>
            <a:ext cx="9144000" cy="2664296"/>
          </a:xfrm>
          <a:prstGeom prst="curvedConnector3">
            <a:avLst>
              <a:gd name="adj1" fmla="val 37835"/>
            </a:avLst>
          </a:prstGeom>
          <a:ln w="63500" cmpd="sng">
            <a:solidFill>
              <a:srgbClr val="8730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-2061" y="475219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873065"/>
                </a:solidFill>
              </a:rPr>
              <a:t>Warszawa, 26 czerwca 2017 r.</a:t>
            </a:r>
            <a:endParaRPr lang="pl-PL" b="1" dirty="0">
              <a:solidFill>
                <a:srgbClr val="8730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8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720080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solidFill>
                  <a:srgbClr val="873065"/>
                </a:solidFill>
              </a:rPr>
              <a:t>Procentowy udział kosztów operacji zrealizowanych przez Partnerów KSOW</a:t>
            </a:r>
            <a:endParaRPr lang="pl-PL" sz="2800" b="1" dirty="0">
              <a:solidFill>
                <a:srgbClr val="873065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graphicFrame>
        <p:nvGraphicFramePr>
          <p:cNvPr id="13" name="Wykres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612236"/>
              </p:ext>
            </p:extLst>
          </p:nvPr>
        </p:nvGraphicFramePr>
        <p:xfrm>
          <a:off x="734480" y="1033462"/>
          <a:ext cx="8102760" cy="479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827584" y="5718459"/>
            <a:ext cx="8324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 okresie sprawozdawczym </a:t>
            </a:r>
            <a:r>
              <a:rPr lang="pl-PL" dirty="0"/>
              <a:t>zrealizowano 390 operacji partnerów na kwotę 10,4 mln zł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przy </a:t>
            </a:r>
            <a:r>
              <a:rPr lang="pl-PL" dirty="0"/>
              <a:t>227 operacjach własnych na kwotę 8,25 mln zł</a:t>
            </a:r>
            <a:r>
              <a:rPr lang="pl-PL" dirty="0" smtClean="0"/>
              <a:t>. (11.4 mln uwzględniając  </a:t>
            </a:r>
            <a:br>
              <a:rPr lang="pl-PL" dirty="0" smtClean="0"/>
            </a:br>
            <a:r>
              <a:rPr lang="pl-PL" dirty="0" smtClean="0"/>
              <a:t>operacje częściowo rozliczone).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551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97688" cy="720080"/>
          </a:xfrm>
        </p:spPr>
        <p:txBody>
          <a:bodyPr>
            <a:normAutofit fontScale="90000"/>
          </a:bodyPr>
          <a:lstStyle/>
          <a:p>
            <a:r>
              <a:rPr lang="pl-PL" sz="2800" b="1" dirty="0">
                <a:solidFill>
                  <a:srgbClr val="873065"/>
                </a:solidFill>
              </a:rPr>
              <a:t>Sieć na rzecz innowacji w rolnictwie i na obszarach </a:t>
            </a:r>
            <a:r>
              <a:rPr lang="pl-PL" sz="2800" b="1" dirty="0" smtClean="0">
                <a:solidFill>
                  <a:srgbClr val="873065"/>
                </a:solidFill>
              </a:rPr>
              <a:t>wiejskich</a:t>
            </a:r>
            <a:br>
              <a:rPr lang="pl-PL" sz="2800" b="1" dirty="0" smtClean="0">
                <a:solidFill>
                  <a:srgbClr val="873065"/>
                </a:solidFill>
              </a:rPr>
            </a:br>
            <a:r>
              <a:rPr lang="pl-PL" sz="2800" b="1" dirty="0" smtClean="0">
                <a:solidFill>
                  <a:srgbClr val="873065"/>
                </a:solidFill>
              </a:rPr>
              <a:t>Procentowy udział kosztów poniesionych na Działanie 5</a:t>
            </a:r>
            <a:endParaRPr lang="pl-PL" sz="2800" b="1" dirty="0">
              <a:solidFill>
                <a:srgbClr val="873065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827584" y="5583663"/>
            <a:ext cx="8237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 ramach </a:t>
            </a:r>
            <a:r>
              <a:rPr lang="pl-PL" dirty="0" smtClean="0"/>
              <a:t>Działania </a:t>
            </a:r>
            <a:r>
              <a:rPr lang="pl-PL" dirty="0"/>
              <a:t>5 w okresie sprawozdawczym zrealizowano 30 operacji na kwotę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1,4 </a:t>
            </a:r>
            <a:r>
              <a:rPr lang="pl-PL" dirty="0"/>
              <a:t>mln złotych, w tym jedną zrealizowaną przez Partnera SIR, natomiast w przypadku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Działania </a:t>
            </a:r>
            <a:r>
              <a:rPr lang="pl-PL" dirty="0"/>
              <a:t>2, 125 operacji na kwotę 2,8 mln zł.</a:t>
            </a:r>
          </a:p>
        </p:txBody>
      </p:sp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225837"/>
              </p:ext>
            </p:extLst>
          </p:nvPr>
        </p:nvGraphicFramePr>
        <p:xfrm>
          <a:off x="899592" y="1124744"/>
          <a:ext cx="7848872" cy="4490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813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108012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873065"/>
                </a:solidFill>
              </a:rPr>
              <a:t>Efekty realizacji działań KSOW w ujęciu ilościowym</a:t>
            </a:r>
            <a:endParaRPr lang="pl-PL" sz="2800" b="1" dirty="0">
              <a:solidFill>
                <a:srgbClr val="873065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34481" y="1340768"/>
            <a:ext cx="83020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Szczegółowe dane dotyczące efektów działań KSOW w ujęciu ilościowym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zrealizowane </a:t>
            </a:r>
            <a:r>
              <a:rPr lang="pl-PL" dirty="0"/>
              <a:t>do 31 grudnia 2016r. przedstawiono w załączniku 2 do </a:t>
            </a:r>
            <a:r>
              <a:rPr lang="pl-PL" dirty="0" smtClean="0"/>
              <a:t>sprawozdania.</a:t>
            </a:r>
          </a:p>
          <a:p>
            <a:endParaRPr lang="pl-PL" dirty="0" smtClean="0"/>
          </a:p>
          <a:p>
            <a:r>
              <a:rPr lang="pl-PL" dirty="0"/>
              <a:t>Format załącznika 2 do informacji rocznej z Planu działania jest zgodny </a:t>
            </a:r>
            <a:endParaRPr lang="pl-PL" dirty="0" smtClean="0"/>
          </a:p>
          <a:p>
            <a:r>
              <a:rPr lang="pl-PL" dirty="0" smtClean="0"/>
              <a:t>ze </a:t>
            </a:r>
            <a:r>
              <a:rPr lang="pl-PL" dirty="0"/>
              <a:t>„Wspólną Statystyką Sieci” Europejskiej Sieci Obszarów </a:t>
            </a:r>
            <a:r>
              <a:rPr lang="pl-PL" dirty="0" smtClean="0"/>
              <a:t>Wiejskich.</a:t>
            </a:r>
          </a:p>
          <a:p>
            <a:endParaRPr lang="pl-PL" dirty="0"/>
          </a:p>
          <a:p>
            <a:r>
              <a:rPr lang="pl-PL" dirty="0"/>
              <a:t>Do końca 2016 r. jednostki zaangażowane w realizację KSOW </a:t>
            </a:r>
            <a:r>
              <a:rPr lang="pl-PL" dirty="0" smtClean="0"/>
              <a:t>organizowały/brały </a:t>
            </a:r>
            <a:r>
              <a:rPr lang="pl-PL" dirty="0"/>
              <a:t>udział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1124 wydarzeniach regionalnych, 165 krajowych i 62 międzynarodowych,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których uczestniczyło 3,9 mln osób. Przez wydarzenia rozumiane są konferencje,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seminaria</a:t>
            </a:r>
            <a:r>
              <a:rPr lang="pl-PL" dirty="0"/>
              <a:t>, szkolenia i inne wydarzenia tematyczne, a także wydarzenia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 </a:t>
            </a:r>
            <a:r>
              <a:rPr lang="pl-PL" dirty="0"/>
              <a:t>charakterze promocyjnym takich jak targi, wystawy, eventy plenerowe,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które </a:t>
            </a:r>
            <a:r>
              <a:rPr lang="pl-PL" dirty="0"/>
              <a:t>współorganizowała sieć lub w których sieć zorganizowała stoiska informacyjne. </a:t>
            </a:r>
            <a:endParaRPr lang="pl-PL" dirty="0" smtClean="0"/>
          </a:p>
          <a:p>
            <a:endParaRPr lang="pl-PL" dirty="0"/>
          </a:p>
          <a:p>
            <a:r>
              <a:rPr lang="pl-PL" dirty="0"/>
              <a:t>W okresie sprawozdawczym odbyło się 905 działań o charakterze szkoleniowym (warsztaty, szkolenia, wyjazdy studyjne), w których uczestniczyło ponad 43 tys. osób.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tego w 2016 r. roku zorganizowano 776 działań w porównaniu do 129 zorganizowanych w 2015 r</a:t>
            </a:r>
            <a:r>
              <a:rPr lang="pl-PL" dirty="0" smtClean="0"/>
              <a:t>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606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108012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873065"/>
                </a:solidFill>
              </a:rPr>
              <a:t>Efekty realizacji działań KSOW w ujęciu ilościowym</a:t>
            </a:r>
            <a:endParaRPr lang="pl-PL" sz="2800" b="1" dirty="0">
              <a:solidFill>
                <a:srgbClr val="873065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11560" y="1294577"/>
            <a:ext cx="83020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Prowadzone przez jednostki </a:t>
            </a:r>
            <a:r>
              <a:rPr lang="pl-PL" dirty="0" smtClean="0"/>
              <a:t>wsparcia sieci </a:t>
            </a:r>
            <a:r>
              <a:rPr lang="pl-PL" dirty="0"/>
              <a:t>KSOW strony internetowe były odwiedzane ok. 10 mln </a:t>
            </a:r>
            <a:r>
              <a:rPr lang="pl-PL" dirty="0" smtClean="0"/>
              <a:t>razy, w tym </a:t>
            </a:r>
            <a:r>
              <a:rPr lang="pl-PL" dirty="0"/>
              <a:t>zanotowano 3,7 mln unikalnych </a:t>
            </a:r>
            <a:r>
              <a:rPr lang="pl-PL" dirty="0" smtClean="0"/>
              <a:t>użytkowników.</a:t>
            </a:r>
          </a:p>
          <a:p>
            <a:endParaRPr lang="pl-PL" dirty="0"/>
          </a:p>
          <a:p>
            <a:r>
              <a:rPr lang="pl-PL" dirty="0"/>
              <a:t>Na koniec 2016 r. funkcjonowało 11 mediów </a:t>
            </a:r>
            <a:r>
              <a:rPr lang="pl-PL" dirty="0" smtClean="0"/>
              <a:t>społecznościowych. </a:t>
            </a:r>
            <a:r>
              <a:rPr lang="pl-PL" dirty="0"/>
              <a:t>Liczba fanów na Facebooku z 7623 w 2015 r. wzrosła do 35120 na koniec 2016 r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/>
              <a:t>Wydano 790 publikacji w formie książek, ulotek i broszur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/>
              <a:t>Nagrano i rozpowszechniono 1129 filmów, programów telewizyjnych i audycji radiowych. </a:t>
            </a:r>
            <a:endParaRPr lang="pl-PL" dirty="0" smtClean="0"/>
          </a:p>
          <a:p>
            <a:endParaRPr lang="pl-PL" dirty="0"/>
          </a:p>
          <a:p>
            <a:r>
              <a:rPr lang="pl-PL" dirty="0"/>
              <a:t>Zorganizowano 62 konkursy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/>
              <a:t>Do końca 2016 r. przedstawiciele jednostek </a:t>
            </a:r>
            <a:r>
              <a:rPr lang="pl-PL" dirty="0" smtClean="0"/>
              <a:t>wsparcia sieci i Instytucji Zarządzającej </a:t>
            </a:r>
            <a:r>
              <a:rPr lang="pl-PL" dirty="0"/>
              <a:t>uczestniczyli w 38 spotkaniach zorganizowanych przez Europejską Siecią Obszarów Wiejskich oraz EIP-AGRI. W ramach współpracy przetłumaczono i rozpowszechniono 148 informacji wydanych przez EIP-AGRI Service Point.</a:t>
            </a:r>
          </a:p>
        </p:txBody>
      </p:sp>
    </p:spTree>
    <p:extLst>
      <p:ext uri="{BB962C8B-B14F-4D97-AF65-F5344CB8AC3E}">
        <p14:creationId xmlns:p14="http://schemas.microsoft.com/office/powerpoint/2010/main" val="167343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1080120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solidFill>
                  <a:srgbClr val="873065"/>
                </a:solidFill>
              </a:rPr>
              <a:t>Podjęte działania w odniesieniu do ewaluacji, </a:t>
            </a:r>
            <a:br>
              <a:rPr lang="pl-PL" sz="2800" b="1" dirty="0" smtClean="0">
                <a:solidFill>
                  <a:srgbClr val="873065"/>
                </a:solidFill>
              </a:rPr>
            </a:br>
            <a:r>
              <a:rPr lang="pl-PL" sz="2800" b="1" dirty="0" smtClean="0">
                <a:solidFill>
                  <a:srgbClr val="873065"/>
                </a:solidFill>
              </a:rPr>
              <a:t>w tym ewaluacji Strategii komunikacji PROW 2014-2020</a:t>
            </a:r>
            <a:endParaRPr lang="pl-PL" sz="2800" b="1" dirty="0">
              <a:solidFill>
                <a:srgbClr val="873065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043608" y="1340768"/>
            <a:ext cx="81811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</a:t>
            </a:r>
            <a:r>
              <a:rPr lang="pl-PL" dirty="0" smtClean="0"/>
              <a:t>rzeprowadzone w 2016 r. </a:t>
            </a:r>
            <a:r>
              <a:rPr lang="pl-PL" dirty="0"/>
              <a:t>badania </a:t>
            </a:r>
            <a:r>
              <a:rPr lang="pl-PL" dirty="0" smtClean="0"/>
              <a:t>ewaluacyjne:</a:t>
            </a:r>
            <a:br>
              <a:rPr lang="pl-PL" dirty="0" smtClean="0"/>
            </a:b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Dobór </a:t>
            </a:r>
            <a:r>
              <a:rPr lang="pl-PL" dirty="0"/>
              <a:t>kanałów i narzędzi do realizacji </a:t>
            </a:r>
            <a:r>
              <a:rPr lang="pl-PL" dirty="0" smtClean="0"/>
              <a:t>Działania 9 „Kompleksowy </a:t>
            </a:r>
            <a:r>
              <a:rPr lang="pl-PL" dirty="0"/>
              <a:t>projekt promocji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Programu </a:t>
            </a:r>
            <a:r>
              <a:rPr lang="pl-PL" dirty="0"/>
              <a:t>Rozwoju Obszarów Wiejskich na lata 2014–2020 (PROW 2014-2020)”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Planu </a:t>
            </a:r>
            <a:r>
              <a:rPr lang="pl-PL" dirty="0"/>
              <a:t>komunikacyjnego PROW 2014-2020 w ramach Planu działania KSOW na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lata 2014-2020.</a:t>
            </a:r>
            <a:br>
              <a:rPr lang="pl-PL" dirty="0" smtClean="0"/>
            </a:b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Ocena </a:t>
            </a:r>
            <a:r>
              <a:rPr lang="pl-PL" dirty="0"/>
              <a:t>systemu monitorowania i ewaluacji PROW 2014-2020.</a:t>
            </a:r>
          </a:p>
        </p:txBody>
      </p:sp>
    </p:spTree>
    <p:extLst>
      <p:ext uri="{BB962C8B-B14F-4D97-AF65-F5344CB8AC3E}">
        <p14:creationId xmlns:p14="http://schemas.microsoft.com/office/powerpoint/2010/main" val="12676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108012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873065"/>
                </a:solidFill>
              </a:rPr>
              <a:t>Podsumowanie głównych problemów napotkanych podczas wdrażania KSOW</a:t>
            </a:r>
            <a:endParaRPr lang="pl-PL" sz="2800" b="1" dirty="0">
              <a:solidFill>
                <a:srgbClr val="873065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34480" y="1412776"/>
            <a:ext cx="8385629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Brak </a:t>
            </a:r>
            <a:r>
              <a:rPr lang="pl-PL" dirty="0"/>
              <a:t>rozporządzenia w sprawie szczegółowych warunków i trybu przyznawania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oraz </a:t>
            </a:r>
            <a:r>
              <a:rPr lang="pl-PL" dirty="0"/>
              <a:t>wypłaty Pomocy Technicznej w ramach PROW na lata 2014-2020, a co za tym idzie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zasad </a:t>
            </a:r>
            <a:r>
              <a:rPr lang="pl-PL" dirty="0"/>
              <a:t>korzystania z zasobów własnych partnerów przy realizacji </a:t>
            </a:r>
            <a:r>
              <a:rPr lang="pl-PL" dirty="0" smtClean="0"/>
              <a:t>operacji. </a:t>
            </a:r>
          </a:p>
          <a:p>
            <a:endParaRPr lang="pl-PL" dirty="0"/>
          </a:p>
          <a:p>
            <a:pPr marL="0" lvl="1"/>
            <a:r>
              <a:rPr lang="pl-PL" dirty="0" smtClean="0"/>
              <a:t>Brak </a:t>
            </a:r>
            <a:r>
              <a:rPr lang="pl-PL" dirty="0"/>
              <a:t>odpowiednich zapisów w dokumentach legislacyjnych </a:t>
            </a:r>
            <a:r>
              <a:rPr lang="pl-PL" dirty="0" smtClean="0"/>
              <a:t>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procedury </a:t>
            </a:r>
            <a:r>
              <a:rPr lang="pl-PL" dirty="0"/>
              <a:t>wyboru projektów do realizacji w ramach planu operacyjnego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spełniającej </a:t>
            </a:r>
            <a:r>
              <a:rPr lang="pl-PL" dirty="0"/>
              <a:t>wymagania trybu konkursowego</a:t>
            </a:r>
            <a:r>
              <a:rPr lang="pl-PL" dirty="0" smtClean="0"/>
              <a:t>;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formy </a:t>
            </a:r>
            <a:r>
              <a:rPr lang="pl-PL" dirty="0"/>
              <a:t>przekazywania partnerom KSOW środków finansowych na realizację </a:t>
            </a:r>
            <a:r>
              <a:rPr lang="pl-PL" dirty="0" smtClean="0"/>
              <a:t>operacji.</a:t>
            </a:r>
            <a:endParaRPr lang="pl-PL" dirty="0"/>
          </a:p>
          <a:p>
            <a:endParaRPr lang="pl-PL" dirty="0" smtClean="0"/>
          </a:p>
          <a:p>
            <a:r>
              <a:rPr lang="pl-PL" dirty="0" smtClean="0"/>
              <a:t>Długotrwała </a:t>
            </a:r>
            <a:r>
              <a:rPr lang="pl-PL" dirty="0"/>
              <a:t>procedura dokonywania zmian w dwuletnim Planie operacyjnym </a:t>
            </a:r>
            <a:br>
              <a:rPr lang="pl-PL" dirty="0"/>
            </a:br>
            <a:r>
              <a:rPr lang="pl-PL" dirty="0"/>
              <a:t>KSOW 2016-2017 i ich akceptacji przez Grupę Roboczą ds. KSOW. </a:t>
            </a:r>
          </a:p>
          <a:p>
            <a:endParaRPr lang="pl-PL" dirty="0"/>
          </a:p>
          <a:p>
            <a:r>
              <a:rPr lang="pl-PL" dirty="0" smtClean="0"/>
              <a:t>Brak </a:t>
            </a:r>
            <a:r>
              <a:rPr lang="pl-PL" dirty="0"/>
              <a:t>możliwości ogłoszenia w 2016 roku naboru projektów partnerów sieci do realizacji </a:t>
            </a:r>
          </a:p>
          <a:p>
            <a:r>
              <a:rPr lang="pl-PL" dirty="0"/>
              <a:t>w roku 2017, co </a:t>
            </a:r>
            <a:r>
              <a:rPr lang="pl-PL" dirty="0" smtClean="0"/>
              <a:t>wprowadza </a:t>
            </a:r>
            <a:r>
              <a:rPr lang="pl-PL" dirty="0"/>
              <a:t>duże ograniczenia </a:t>
            </a:r>
            <a:r>
              <a:rPr lang="pl-PL" dirty="0" smtClean="0"/>
              <a:t>czasowe.</a:t>
            </a:r>
            <a:endParaRPr lang="pl-PL" dirty="0"/>
          </a:p>
          <a:p>
            <a:endParaRPr lang="pl-PL" dirty="0" smtClean="0"/>
          </a:p>
          <a:p>
            <a:r>
              <a:rPr lang="pl-PL" dirty="0" smtClean="0"/>
              <a:t>Niejednolite</a:t>
            </a:r>
            <a:r>
              <a:rPr lang="pl-PL" dirty="0"/>
              <a:t>/ niespójne zasady sprawozdawczości oraz ograniczony czas na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przekazywanie </a:t>
            </a:r>
            <a:r>
              <a:rPr lang="pl-PL" dirty="0"/>
              <a:t>danych do </a:t>
            </a:r>
            <a:r>
              <a:rPr lang="pl-PL" dirty="0" smtClean="0"/>
              <a:t>IZ.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881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108012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873065"/>
                </a:solidFill>
              </a:rPr>
              <a:t>Podsumowanie głównych problemów napotkanych podczas wdrażania KSOW</a:t>
            </a:r>
            <a:endParaRPr lang="pl-PL" sz="2800" b="1" dirty="0">
              <a:solidFill>
                <a:srgbClr val="873065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34481" y="1412776"/>
            <a:ext cx="83907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Zbyt </a:t>
            </a:r>
            <a:r>
              <a:rPr lang="pl-PL" dirty="0"/>
              <a:t>mała kwota przeznaczona na funkcjonowanie SIR (obecnie dostępne środki nie są </a:t>
            </a:r>
          </a:p>
          <a:p>
            <a:r>
              <a:rPr lang="pl-PL" dirty="0"/>
              <a:t>w stanie pokryć kosztów związanych z wynagrodzeniem pracowników wykonujących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zadania </a:t>
            </a:r>
            <a:r>
              <a:rPr lang="pl-PL" dirty="0"/>
              <a:t>na rzecz </a:t>
            </a:r>
            <a:r>
              <a:rPr lang="pl-PL" dirty="0" smtClean="0"/>
              <a:t>SIR, </a:t>
            </a:r>
            <a:r>
              <a:rPr lang="pl-PL" dirty="0"/>
              <a:t>delegacjami, zakupem materiałów biurowych, utrzymaniem </a:t>
            </a:r>
            <a:r>
              <a:rPr lang="pl-PL" dirty="0" smtClean="0"/>
              <a:t>biura).</a:t>
            </a:r>
          </a:p>
          <a:p>
            <a:endParaRPr lang="pl-PL" dirty="0"/>
          </a:p>
          <a:p>
            <a:r>
              <a:rPr lang="pl-PL" dirty="0" smtClean="0"/>
              <a:t>Późne </a:t>
            </a:r>
            <a:r>
              <a:rPr lang="pl-PL" dirty="0"/>
              <a:t>podpisanie umów dotacyjnych spowodowało w wielu WODR wstrzymanie się </a:t>
            </a:r>
          </a:p>
          <a:p>
            <a:r>
              <a:rPr lang="pl-PL" dirty="0"/>
              <a:t>z realizacją operacji, tj. przeniesienie jej w czasie bądź całkowitej rezygnacji z wykonania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 smtClean="0"/>
              <a:t>Brak </a:t>
            </a:r>
            <a:r>
              <a:rPr lang="pl-PL" dirty="0"/>
              <a:t>możliwości wydatkowania zaoszczędzonych środków w danym roku kalendarzowym. Problem związany jest z tym, że plany finansowe Ośrodków Doradztwa Rolniczego na dany rok są tworzone w połowie roku poprzedzającego.  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/>
              <a:t>Kwestie </a:t>
            </a:r>
            <a:r>
              <a:rPr lang="pl-PL" dirty="0"/>
              <a:t>proceduralne, wynikające ze zmian warunków realizacji zamówień </a:t>
            </a:r>
            <a:r>
              <a:rPr lang="pl-PL" dirty="0" smtClean="0"/>
              <a:t>publicznych/ trybu konkurencyjnego wyboru wykonawcy, </a:t>
            </a:r>
            <a:r>
              <a:rPr lang="pl-PL" dirty="0"/>
              <a:t>które przyczyniły się do konieczności zwiększenia nakładów czasu pracy i </a:t>
            </a:r>
            <a:r>
              <a:rPr lang="pl-PL" dirty="0" smtClean="0"/>
              <a:t>zaangażowania. </a:t>
            </a:r>
            <a:r>
              <a:rPr lang="pl-PL" dirty="0"/>
              <a:t>W</a:t>
            </a:r>
            <a:r>
              <a:rPr lang="pl-PL" dirty="0" smtClean="0"/>
              <a:t>yłonieni </a:t>
            </a:r>
            <a:r>
              <a:rPr lang="pl-PL" dirty="0"/>
              <a:t>Wykonawcy </a:t>
            </a:r>
            <a:r>
              <a:rPr lang="pl-PL" dirty="0" smtClean="0"/>
              <a:t>odstępują </a:t>
            </a:r>
            <a:r>
              <a:rPr lang="pl-PL" dirty="0"/>
              <a:t>od podpisania umowy na realizację </a:t>
            </a:r>
            <a:r>
              <a:rPr lang="pl-PL" dirty="0" smtClean="0"/>
              <a:t>działań.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53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108012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873065"/>
                </a:solidFill>
              </a:rPr>
              <a:t>Kroki podjęte w celu zapewnienia upowszechniania programu</a:t>
            </a:r>
            <a:endParaRPr lang="pl-PL" sz="2800" b="1" dirty="0">
              <a:solidFill>
                <a:srgbClr val="873065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26988" y="1261277"/>
            <a:ext cx="851701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Informacje o PROW 2014-2020 były zamieszczane zarówno na portalu ksow.pl jak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stronach </a:t>
            </a:r>
            <a:r>
              <a:rPr lang="pl-PL" dirty="0"/>
              <a:t>własnych podmiotów tworzących strukturę KSOW.</a:t>
            </a:r>
          </a:p>
          <a:p>
            <a:endParaRPr lang="pl-PL" dirty="0" smtClean="0"/>
          </a:p>
          <a:p>
            <a:r>
              <a:rPr lang="pl-PL" dirty="0" smtClean="0"/>
              <a:t>Prowadzone </a:t>
            </a:r>
            <a:r>
              <a:rPr lang="pl-PL" dirty="0"/>
              <a:t>były Punkty Informacyjne PROW 2014-2020, w których udzielano informacji </a:t>
            </a:r>
          </a:p>
          <a:p>
            <a:r>
              <a:rPr lang="pl-PL" dirty="0"/>
              <a:t>na temat Programu oraz dystrybuowano materiały informacyjno-promocyjne.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Dodatkowo ARiMR prowadziła </a:t>
            </a:r>
            <a:r>
              <a:rPr lang="pl-PL" dirty="0"/>
              <a:t>bezpłatną infolinię, na której można otrzymać informację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 </a:t>
            </a:r>
            <a:r>
              <a:rPr lang="pl-PL" dirty="0"/>
              <a:t>pomocy udzielanej przez ARiMR. Infolinię obsługują osoby niedowidzące lub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niewidome</a:t>
            </a:r>
            <a:r>
              <a:rPr lang="pl-PL" dirty="0"/>
              <a:t>, co przyczynia się do niwelowania wykluczenia społecznego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osób </a:t>
            </a:r>
            <a:r>
              <a:rPr lang="pl-PL" dirty="0"/>
              <a:t>niepełnosprawnych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/>
              <a:t>Najczęściej realizowaną formą przekazywania informacji były konferencje, spotkania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szkoleniowo-informacyjne</a:t>
            </a:r>
            <a:r>
              <a:rPr lang="pl-PL" dirty="0"/>
              <a:t>, warsztaty, szkolenia i spotkania informacyjne podczas,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których </a:t>
            </a:r>
            <a:r>
              <a:rPr lang="pl-PL" dirty="0"/>
              <a:t>dystrybuowano materiały informacyjno-promocyjne dotyczące Programu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/>
              <a:t>Utrzymywany był kontakt ze środkami masowego przekazu: telewizja, radio, prasa, </a:t>
            </a:r>
          </a:p>
          <a:p>
            <a:r>
              <a:rPr lang="pl-PL" dirty="0"/>
              <a:t>w szczególności emisja audycji radiowych w krajowych i regionalnych rozgłośniach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radiowych </a:t>
            </a:r>
            <a:r>
              <a:rPr lang="pl-PL" dirty="0"/>
              <a:t>oraz wątków nt. PROW w programach i audycjach telewizyjnych.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79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108012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873065"/>
                </a:solidFill>
              </a:rPr>
              <a:t>Kroki podjęte w celu zapewnienia upowszechniania programu</a:t>
            </a:r>
            <a:endParaRPr lang="pl-PL" sz="2800" b="1" dirty="0">
              <a:solidFill>
                <a:srgbClr val="873065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26988" y="1261277"/>
            <a:ext cx="87108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Informacje dotyczące Programu udzielane były również podczas międzynarodowych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ogólnopolskich imprez o charakterze rolniczym, targów, imprez plenerowych – w formie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stoisk </a:t>
            </a:r>
            <a:r>
              <a:rPr lang="pl-PL" dirty="0"/>
              <a:t>informacyjnych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/>
              <a:t>Do informowania i rozpowszechniania informacji o pomocy otrzymanej z EFRROW, zgodnie </a:t>
            </a:r>
          </a:p>
          <a:p>
            <a:r>
              <a:rPr lang="pl-PL" dirty="0"/>
              <a:t>z warunkami określonymi w księdze wizualizacji znaku PROW na lata 2014-2020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zobowiązano </a:t>
            </a:r>
            <a:r>
              <a:rPr lang="pl-PL" dirty="0"/>
              <a:t>w umowach wykonawców poszczególnych zadań w ramach operacji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własnych jak i partnerów KSOW.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74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108012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873065"/>
                </a:solidFill>
              </a:rPr>
              <a:t>Kroki podjęte w celu realizacji działań zapewniających zaangażowanie partnerów KSOW</a:t>
            </a:r>
            <a:endParaRPr lang="pl-PL" sz="2800" b="1" dirty="0">
              <a:solidFill>
                <a:srgbClr val="873065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34480" y="1241659"/>
            <a:ext cx="844955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 2016 </a:t>
            </a:r>
            <a:r>
              <a:rPr lang="pl-PL" dirty="0"/>
              <a:t>r. </a:t>
            </a:r>
            <a:r>
              <a:rPr lang="pl-PL" dirty="0" smtClean="0"/>
              <a:t>partnerzy KSOW zrealizowali 295 operacji.  </a:t>
            </a:r>
            <a:r>
              <a:rPr lang="pl-PL" dirty="0"/>
              <a:t>Łączna kwota zrealizowanych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operacji </a:t>
            </a:r>
            <a:r>
              <a:rPr lang="pl-PL" dirty="0"/>
              <a:t>to prawie 8 milionów złotych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 smtClean="0"/>
              <a:t>Zmieniono/przygotowano akty prawne </a:t>
            </a:r>
            <a:r>
              <a:rPr lang="pl-PL" dirty="0"/>
              <a:t>(</a:t>
            </a:r>
            <a:r>
              <a:rPr lang="pl-PL" dirty="0" smtClean="0"/>
              <a:t>ustawa </a:t>
            </a:r>
            <a:r>
              <a:rPr lang="pl-PL" dirty="0"/>
              <a:t>EFRROW, rozporządzenia ds. KSOW),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przygotowano dokumentację </a:t>
            </a:r>
            <a:r>
              <a:rPr lang="pl-PL" dirty="0"/>
              <a:t>oraz </a:t>
            </a:r>
            <a:r>
              <a:rPr lang="pl-PL" dirty="0" smtClean="0"/>
              <a:t>procedury w </a:t>
            </a:r>
            <a:r>
              <a:rPr lang="pl-PL" dirty="0"/>
              <a:t>celu przeprowadzenia konkursu na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wybór </a:t>
            </a:r>
            <a:r>
              <a:rPr lang="pl-PL" dirty="0"/>
              <a:t>operacji </a:t>
            </a:r>
            <a:r>
              <a:rPr lang="pl-PL" dirty="0" smtClean="0"/>
              <a:t>zgłoszonych </a:t>
            </a:r>
            <a:r>
              <a:rPr lang="pl-PL" dirty="0"/>
              <a:t>przez partnerów KSOW. Konkurs został ogłoszony w styczniu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2017 roku.</a:t>
            </a:r>
          </a:p>
          <a:p>
            <a:endParaRPr lang="pl-PL" dirty="0"/>
          </a:p>
          <a:p>
            <a:r>
              <a:rPr lang="pl-PL" dirty="0" smtClean="0"/>
              <a:t>Organizowano </a:t>
            </a:r>
            <a:r>
              <a:rPr lang="pl-PL" dirty="0"/>
              <a:t>spotkania z </a:t>
            </a:r>
            <a:r>
              <a:rPr lang="pl-PL" dirty="0" smtClean="0"/>
              <a:t>partnerami/ </a:t>
            </a:r>
            <a:r>
              <a:rPr lang="pl-PL" dirty="0"/>
              <a:t>potencjalnymi partnerami </a:t>
            </a:r>
            <a:r>
              <a:rPr lang="pl-PL" dirty="0" smtClean="0"/>
              <a:t>KSOW, których celem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/>
              <a:t>było przybliżenie specyfiki zadań realizowanych w </a:t>
            </a:r>
            <a:r>
              <a:rPr lang="pl-PL" dirty="0" smtClean="0"/>
              <a:t>ramach KSOW </a:t>
            </a:r>
            <a:r>
              <a:rPr lang="pl-PL" dirty="0"/>
              <a:t>oraz form współpracy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/>
              <a:t>Partnerzy KSOW aktywnie uczestniczyli w operacjach własnych realizowanych przez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jednostki </a:t>
            </a:r>
            <a:r>
              <a:rPr lang="pl-PL" dirty="0"/>
              <a:t>regionalne, przykładowo</a:t>
            </a:r>
            <a:r>
              <a:rPr lang="pl-PL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</a:t>
            </a:r>
            <a:r>
              <a:rPr lang="pl-PL" dirty="0" smtClean="0"/>
              <a:t> województwie wielkopolskim Lokalne </a:t>
            </a:r>
            <a:r>
              <a:rPr lang="pl-PL" dirty="0"/>
              <a:t>Grupy </a:t>
            </a:r>
            <a:r>
              <a:rPr lang="pl-PL" dirty="0" smtClean="0"/>
              <a:t>Działania </a:t>
            </a:r>
            <a:r>
              <a:rPr lang="pl-PL" dirty="0"/>
              <a:t>miały możliwość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nawiązywania kontaktów</a:t>
            </a:r>
            <a:r>
              <a:rPr lang="pl-PL" dirty="0"/>
              <a:t>, promocji regionu </a:t>
            </a:r>
            <a:r>
              <a:rPr lang="pl-PL" dirty="0" smtClean="0"/>
              <a:t>podczas </a:t>
            </a:r>
            <a:r>
              <a:rPr lang="pl-PL" dirty="0"/>
              <a:t>wydarzeń takich jak: Targi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Agrotravel</a:t>
            </a:r>
            <a:r>
              <a:rPr lang="pl-PL" dirty="0"/>
              <a:t>, Targi </a:t>
            </a:r>
            <a:r>
              <a:rPr lang="pl-PL" dirty="0" err="1"/>
              <a:t>Grune</a:t>
            </a:r>
            <a:r>
              <a:rPr lang="pl-PL" dirty="0"/>
              <a:t> </a:t>
            </a:r>
            <a:r>
              <a:rPr lang="pl-PL" dirty="0" err="1" smtClean="0"/>
              <a:t>Woche</a:t>
            </a:r>
            <a:r>
              <a:rPr lang="pl-PL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</a:t>
            </a:r>
            <a:r>
              <a:rPr lang="pl-PL" dirty="0" smtClean="0"/>
              <a:t>a konkurs </a:t>
            </a:r>
            <a:r>
              <a:rPr lang="pl-PL" dirty="0"/>
              <a:t>„Wieś na weekend”, który był operacją własną województwa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kujawsko-pomorskiego </a:t>
            </a:r>
            <a:r>
              <a:rPr lang="pl-PL" dirty="0"/>
              <a:t>wpłynęło 88 wniosków od partnerów, z których do realizacji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skierowano </a:t>
            </a:r>
            <a:r>
              <a:rPr lang="pl-PL" dirty="0"/>
              <a:t>26 projektów.</a:t>
            </a:r>
          </a:p>
        </p:txBody>
      </p:sp>
    </p:spTree>
    <p:extLst>
      <p:ext uri="{BB962C8B-B14F-4D97-AF65-F5344CB8AC3E}">
        <p14:creationId xmlns:p14="http://schemas.microsoft.com/office/powerpoint/2010/main" val="36482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720080"/>
          </a:xfrm>
        </p:spPr>
        <p:txBody>
          <a:bodyPr>
            <a:normAutofit fontScale="90000"/>
          </a:bodyPr>
          <a:lstStyle/>
          <a:p>
            <a:r>
              <a:rPr lang="pl-PL" sz="2800" b="1" dirty="0">
                <a:solidFill>
                  <a:srgbClr val="873065"/>
                </a:solidFill>
              </a:rPr>
              <a:t>Analiza efektów realizacji działań objętych Planem działania KSOW 2014-2020 w ujęciu finansowym</a:t>
            </a:r>
          </a:p>
        </p:txBody>
      </p:sp>
      <p:sp>
        <p:nvSpPr>
          <p:cNvPr id="8" name="Prostokąt 7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83569" y="1340768"/>
            <a:ext cx="81536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Rozporządzenie Ministra Rolnictwa i Rozwoju Wsi z dnia 25 lutego 2016 r. </a:t>
            </a:r>
            <a:r>
              <a:rPr lang="pl-PL" dirty="0" smtClean="0"/>
              <a:t>w </a:t>
            </a:r>
            <a:r>
              <a:rPr lang="pl-PL" dirty="0"/>
              <a:t>sprawie określenia wysokości limitów środków dostępnych w ramach </a:t>
            </a:r>
            <a:r>
              <a:rPr lang="pl-PL" dirty="0" smtClean="0"/>
              <a:t>schematów </a:t>
            </a:r>
            <a:r>
              <a:rPr lang="pl-PL" dirty="0"/>
              <a:t>pomocy technicznej Programu Rozwoju Obszarów Wiejskich na lata 2014-2020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(Dz. U. </a:t>
            </a:r>
            <a:r>
              <a:rPr lang="pl-PL" dirty="0"/>
              <a:t>rok </a:t>
            </a:r>
            <a:r>
              <a:rPr lang="pl-PL" dirty="0" smtClean="0"/>
              <a:t>2016, </a:t>
            </a:r>
            <a:r>
              <a:rPr lang="pl-PL" dirty="0"/>
              <a:t>poz. 335 z dnia </a:t>
            </a:r>
            <a:r>
              <a:rPr lang="pl-PL" dirty="0" smtClean="0"/>
              <a:t>2016-03-14)</a:t>
            </a:r>
          </a:p>
          <a:p>
            <a:endParaRPr lang="pl-PL" dirty="0"/>
          </a:p>
          <a:p>
            <a:r>
              <a:rPr lang="pl-PL" dirty="0"/>
              <a:t>Limit środków </a:t>
            </a:r>
            <a:r>
              <a:rPr lang="pl-PL" dirty="0" smtClean="0"/>
              <a:t>dostępnych </a:t>
            </a:r>
            <a:r>
              <a:rPr lang="pl-PL" dirty="0"/>
              <a:t>w ramach schematu II Wsparcie funkcjonowania krajowej sieci obszarów wiejskich oraz realizacja działań informacyjno-promocyjnych PROW 2014–2020, wynosi 60 000 000 euro, a w </a:t>
            </a:r>
            <a:r>
              <a:rPr lang="pl-PL" dirty="0" smtClean="0"/>
              <a:t>przeliczeniu </a:t>
            </a:r>
            <a:r>
              <a:rPr lang="pl-PL" dirty="0"/>
              <a:t>253 344 000 zł.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/>
              <a:t>Do przeliczenia na złote przyjęto kurs EURO/PLN Europejskiego Banku Centralnego z dnia 28.04.2017 – </a:t>
            </a:r>
            <a:r>
              <a:rPr lang="pl-PL" dirty="0" smtClean="0"/>
              <a:t>4,2224).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00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1080120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solidFill>
                  <a:srgbClr val="873065"/>
                </a:solidFill>
              </a:rPr>
              <a:t>Informacja o przeprowadzonych kontrolach w ramach realizacji Planów operacyjnych oraz o ich wynikach</a:t>
            </a:r>
            <a:endParaRPr lang="pl-PL" sz="2800" b="1" dirty="0">
              <a:solidFill>
                <a:srgbClr val="873065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043608" y="1556792"/>
            <a:ext cx="7904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Jednostka regionalna </a:t>
            </a:r>
            <a:r>
              <a:rPr lang="pl-PL" dirty="0"/>
              <a:t>województwa pomorskiego </a:t>
            </a:r>
            <a:r>
              <a:rPr lang="pl-PL" dirty="0" smtClean="0"/>
              <a:t>- </a:t>
            </a:r>
          </a:p>
          <a:p>
            <a:r>
              <a:rPr lang="pl-PL" dirty="0" smtClean="0"/>
              <a:t>kontrola przeprowadzona przez </a:t>
            </a:r>
            <a:r>
              <a:rPr lang="pl-PL" dirty="0"/>
              <a:t>Pomorski Urząd Wojewódzki, której zakres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obejmował </a:t>
            </a:r>
            <a:r>
              <a:rPr lang="pl-PL" dirty="0"/>
              <a:t>m.in. </a:t>
            </a:r>
            <a:r>
              <a:rPr lang="pl-PL" dirty="0" smtClean="0"/>
              <a:t>działania </a:t>
            </a:r>
            <a:r>
              <a:rPr lang="pl-PL" dirty="0"/>
              <a:t>zrealizowane w ramach Planu operacyjnego 2014-2015</a:t>
            </a:r>
            <a:r>
              <a:rPr lang="pl-PL" dirty="0" smtClean="0"/>
              <a:t>.</a:t>
            </a:r>
            <a:br>
              <a:rPr lang="pl-PL" dirty="0" smtClean="0"/>
            </a:br>
            <a:r>
              <a:rPr lang="pl-PL" dirty="0" smtClean="0"/>
              <a:t>Nie stwierdzono </a:t>
            </a:r>
            <a:r>
              <a:rPr lang="pl-PL" dirty="0"/>
              <a:t>żadnych uchybień. </a:t>
            </a:r>
          </a:p>
        </p:txBody>
      </p:sp>
    </p:spTree>
    <p:extLst>
      <p:ext uri="{BB962C8B-B14F-4D97-AF65-F5344CB8AC3E}">
        <p14:creationId xmlns:p14="http://schemas.microsoft.com/office/powerpoint/2010/main" val="385244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72008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873065"/>
                </a:solidFill>
              </a:rPr>
              <a:t>Wykorzystanie środków na funkcjonowanie </a:t>
            </a:r>
            <a:endParaRPr lang="pl-PL" sz="2800" b="1" dirty="0">
              <a:solidFill>
                <a:srgbClr val="873065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graphicFrame>
        <p:nvGraphicFramePr>
          <p:cNvPr id="14" name="Wykres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298907"/>
              </p:ext>
            </p:extLst>
          </p:nvPr>
        </p:nvGraphicFramePr>
        <p:xfrm>
          <a:off x="827584" y="908720"/>
          <a:ext cx="772162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69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72008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873065"/>
                </a:solidFill>
              </a:rPr>
              <a:t>Wykorzystanie środków na funkcjonowanie</a:t>
            </a:r>
            <a:endParaRPr lang="pl-PL" sz="2800" b="1" dirty="0">
              <a:solidFill>
                <a:srgbClr val="873065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909330"/>
              </p:ext>
            </p:extLst>
          </p:nvPr>
        </p:nvGraphicFramePr>
        <p:xfrm>
          <a:off x="731573" y="1124744"/>
          <a:ext cx="8105667" cy="486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3660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720080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solidFill>
                  <a:srgbClr val="873065"/>
                </a:solidFill>
              </a:rPr>
              <a:t>Wykorzystanie limitu środków na </a:t>
            </a:r>
            <a:br>
              <a:rPr lang="pl-PL" sz="2800" b="1" dirty="0" smtClean="0">
                <a:solidFill>
                  <a:srgbClr val="873065"/>
                </a:solidFill>
              </a:rPr>
            </a:br>
            <a:r>
              <a:rPr lang="pl-PL" sz="2800" b="1" dirty="0" smtClean="0">
                <a:solidFill>
                  <a:srgbClr val="873065"/>
                </a:solidFill>
              </a:rPr>
              <a:t>Plan działania 2014-2020</a:t>
            </a:r>
            <a:endParaRPr lang="pl-PL" sz="2800" b="1" dirty="0">
              <a:solidFill>
                <a:srgbClr val="873065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graphicFrame>
        <p:nvGraphicFramePr>
          <p:cNvPr id="13" name="Wykres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152172"/>
              </p:ext>
            </p:extLst>
          </p:nvPr>
        </p:nvGraphicFramePr>
        <p:xfrm>
          <a:off x="1043608" y="1196752"/>
          <a:ext cx="7697621" cy="4618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85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720080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solidFill>
                  <a:srgbClr val="873065"/>
                </a:solidFill>
              </a:rPr>
              <a:t>Wykorzystanie limitu środków na </a:t>
            </a:r>
            <a:br>
              <a:rPr lang="pl-PL" sz="2800" b="1" dirty="0" smtClean="0">
                <a:solidFill>
                  <a:srgbClr val="873065"/>
                </a:solidFill>
              </a:rPr>
            </a:br>
            <a:r>
              <a:rPr lang="pl-PL" sz="2800" b="1" dirty="0" smtClean="0">
                <a:solidFill>
                  <a:srgbClr val="873065"/>
                </a:solidFill>
              </a:rPr>
              <a:t>Plan działania 2014-2020</a:t>
            </a:r>
            <a:endParaRPr lang="pl-PL" sz="2800" b="1" dirty="0">
              <a:solidFill>
                <a:srgbClr val="873065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456395"/>
              </p:ext>
            </p:extLst>
          </p:nvPr>
        </p:nvGraphicFramePr>
        <p:xfrm>
          <a:off x="731573" y="1124744"/>
          <a:ext cx="7944883" cy="4766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947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720080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solidFill>
                  <a:srgbClr val="873065"/>
                </a:solidFill>
              </a:rPr>
              <a:t>Wykorzystanie środków na Plan działania 2014-2020</a:t>
            </a:r>
            <a:endParaRPr lang="pl-PL" sz="2800" b="1" dirty="0">
              <a:solidFill>
                <a:srgbClr val="873065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610223"/>
              </p:ext>
            </p:extLst>
          </p:nvPr>
        </p:nvGraphicFramePr>
        <p:xfrm>
          <a:off x="734480" y="1397000"/>
          <a:ext cx="7581936" cy="47091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66848"/>
                <a:gridCol w="1739448"/>
                <a:gridCol w="1487820"/>
                <a:gridCol w="1487820"/>
              </a:tblGrid>
              <a:tr h="1023888">
                <a:tc>
                  <a:txBody>
                    <a:bodyPr/>
                    <a:lstStyle/>
                    <a:p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Liczba zakończonych operacji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Kwota wydatkowana na zakończone operacje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Łączna wydatkowana</a:t>
                      </a:r>
                      <a:r>
                        <a:rPr lang="pl-PL" sz="1400" baseline="0" dirty="0" smtClean="0"/>
                        <a:t> kwota (razem z operacjami częściowo rozliczonymi)</a:t>
                      </a:r>
                      <a:endParaRPr lang="pl-PL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Jednostki</a:t>
                      </a:r>
                      <a:r>
                        <a:rPr lang="pl-PL" sz="1600" baseline="0" dirty="0" smtClean="0"/>
                        <a:t> regionalne KSOW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793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/>
                        <a:t>20 733 405,56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/>
                        <a:t>20 747 951,56</a:t>
                      </a:r>
                      <a:endParaRPr lang="pl-PL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Instytucja</a:t>
                      </a:r>
                      <a:r>
                        <a:rPr lang="pl-PL" sz="1600" baseline="0" dirty="0" smtClean="0"/>
                        <a:t> Zarządzająca wraz </a:t>
                      </a:r>
                      <a:br>
                        <a:rPr lang="pl-PL" sz="1600" baseline="0" dirty="0" smtClean="0"/>
                      </a:br>
                      <a:r>
                        <a:rPr lang="pl-PL" sz="1600" baseline="0" dirty="0" smtClean="0"/>
                        <a:t>z Jednostką Centralną </a:t>
                      </a:r>
                      <a:endParaRPr lang="pl-PL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51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3 894 823,04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6 473 279,97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Agencja</a:t>
                      </a:r>
                      <a:r>
                        <a:rPr lang="pl-PL" sz="1600" baseline="0" dirty="0" smtClean="0"/>
                        <a:t> Rynku Rolnego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97 797,79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/>
                        <a:t>97 797,79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Agencja Restrukturyzacji i Modernizacji Rolnictwa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/>
                        <a:t>304 800,00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/>
                        <a:t>863 375,00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Centrum</a:t>
                      </a:r>
                      <a:r>
                        <a:rPr lang="pl-PL" sz="1600" baseline="0" dirty="0" smtClean="0"/>
                        <a:t> Doradztwa Rolniczego wraz z Wojewódzkimi Ośrodkami Doradztwa Rolniczego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155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/>
                        <a:t>3 861 657,82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/>
                        <a:t>4 200 169,94</a:t>
                      </a:r>
                      <a:endParaRPr lang="pl-PL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RAZEM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1005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/>
                        <a:t>28 892 484,21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/>
                        <a:t>32 382 574,26</a:t>
                      </a:r>
                      <a:endParaRPr lang="pl-PL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58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720080"/>
          </a:xfrm>
        </p:spPr>
        <p:txBody>
          <a:bodyPr>
            <a:normAutofit fontScale="90000"/>
          </a:bodyPr>
          <a:lstStyle/>
          <a:p>
            <a:r>
              <a:rPr lang="pl-PL" sz="2800" b="1" dirty="0">
                <a:solidFill>
                  <a:srgbClr val="873065"/>
                </a:solidFill>
              </a:rPr>
              <a:t>Wykorzystanie środków w podziale na działania KSOW </a:t>
            </a:r>
            <a:r>
              <a:rPr lang="pl-PL" sz="2800" b="1" dirty="0" smtClean="0">
                <a:solidFill>
                  <a:srgbClr val="873065"/>
                </a:solidFill>
              </a:rPr>
              <a:t/>
            </a:r>
            <a:br>
              <a:rPr lang="pl-PL" sz="2800" b="1" dirty="0" smtClean="0">
                <a:solidFill>
                  <a:srgbClr val="873065"/>
                </a:solidFill>
              </a:rPr>
            </a:br>
            <a:r>
              <a:rPr lang="pl-PL" sz="2800" b="1" dirty="0" smtClean="0">
                <a:solidFill>
                  <a:srgbClr val="873065"/>
                </a:solidFill>
              </a:rPr>
              <a:t>w </a:t>
            </a:r>
            <a:r>
              <a:rPr lang="pl-PL" sz="2800" b="1" dirty="0">
                <a:solidFill>
                  <a:srgbClr val="873065"/>
                </a:solidFill>
              </a:rPr>
              <a:t>tys. PLN</a:t>
            </a:r>
          </a:p>
        </p:txBody>
      </p:sp>
      <p:sp>
        <p:nvSpPr>
          <p:cNvPr id="8" name="Prostokąt 7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graphicFrame>
        <p:nvGraphicFramePr>
          <p:cNvPr id="13" name="Wykres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787277"/>
              </p:ext>
            </p:extLst>
          </p:nvPr>
        </p:nvGraphicFramePr>
        <p:xfrm>
          <a:off x="1043608" y="1052736"/>
          <a:ext cx="7793631" cy="518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5598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72008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873065"/>
                </a:solidFill>
              </a:rPr>
              <a:t>Plan komunikacyjny</a:t>
            </a:r>
            <a:endParaRPr lang="pl-PL" sz="2800" b="1" dirty="0">
              <a:solidFill>
                <a:srgbClr val="873065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535" y="6574845"/>
            <a:ext cx="8460432" cy="2052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8" y="6503534"/>
            <a:ext cx="576064" cy="276511"/>
          </a:xfrm>
          <a:prstGeom prst="rect">
            <a:avLst/>
          </a:prstGeom>
        </p:spPr>
      </p:pic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083251"/>
              </p:ext>
            </p:extLst>
          </p:nvPr>
        </p:nvGraphicFramePr>
        <p:xfrm>
          <a:off x="827584" y="1033463"/>
          <a:ext cx="8009656" cy="441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827584" y="5589240"/>
            <a:ext cx="7941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 ramach Planu komunikacyjnego zrealizowano 233 operacje na kwotę </a:t>
            </a:r>
            <a:r>
              <a:rPr lang="pl-PL" dirty="0" smtClean="0"/>
              <a:t>4,6 mln zł. </a:t>
            </a:r>
            <a:br>
              <a:rPr lang="pl-PL" dirty="0" smtClean="0"/>
            </a:br>
            <a:r>
              <a:rPr lang="pl-PL" dirty="0" smtClean="0"/>
              <a:t>(6,4 </a:t>
            </a:r>
            <a:r>
              <a:rPr lang="pl-PL" dirty="0"/>
              <a:t>mln zł</a:t>
            </a:r>
            <a:r>
              <a:rPr lang="pl-PL" dirty="0" smtClean="0"/>
              <a:t>. </a:t>
            </a:r>
            <a:r>
              <a:rPr lang="pl-PL" dirty="0"/>
              <a:t>ł</a:t>
            </a:r>
            <a:r>
              <a:rPr lang="pl-PL" dirty="0" smtClean="0"/>
              <a:t>ącznie z częściowo rozliczonymi).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48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3030</TotalTime>
  <Words>527</Words>
  <Application>Microsoft Office PowerPoint</Application>
  <PresentationFormat>Pokaz na ekranie (4:3)</PresentationFormat>
  <Paragraphs>141</Paragraphs>
  <Slides>20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Sprawozdanie roczne z realizacji Planu działania  Krajowej Sieci Obszarów Wiejskich na lata 2014-2020  za rok 2016</vt:lpstr>
      <vt:lpstr>Analiza efektów realizacji działań objętych Planem działania KSOW 2014-2020 w ujęciu finansowym</vt:lpstr>
      <vt:lpstr>Wykorzystanie środków na funkcjonowanie </vt:lpstr>
      <vt:lpstr>Wykorzystanie środków na funkcjonowanie</vt:lpstr>
      <vt:lpstr>Wykorzystanie limitu środków na  Plan działania 2014-2020</vt:lpstr>
      <vt:lpstr>Wykorzystanie limitu środków na  Plan działania 2014-2020</vt:lpstr>
      <vt:lpstr>Wykorzystanie środków na Plan działania 2014-2020</vt:lpstr>
      <vt:lpstr>Wykorzystanie środków w podziale na działania KSOW  w tys. PLN</vt:lpstr>
      <vt:lpstr>Plan komunikacyjny</vt:lpstr>
      <vt:lpstr>Procentowy udział kosztów operacji zrealizowanych przez Partnerów KSOW</vt:lpstr>
      <vt:lpstr>Sieć na rzecz innowacji w rolnictwie i na obszarach wiejskich Procentowy udział kosztów poniesionych na Działanie 5</vt:lpstr>
      <vt:lpstr>Efekty realizacji działań KSOW w ujęciu ilościowym</vt:lpstr>
      <vt:lpstr>Efekty realizacji działań KSOW w ujęciu ilościowym</vt:lpstr>
      <vt:lpstr>Podjęte działania w odniesieniu do ewaluacji,  w tym ewaluacji Strategii komunikacji PROW 2014-2020</vt:lpstr>
      <vt:lpstr>Podsumowanie głównych problemów napotkanych podczas wdrażania KSOW</vt:lpstr>
      <vt:lpstr>Podsumowanie głównych problemów napotkanych podczas wdrażania KSOW</vt:lpstr>
      <vt:lpstr>Kroki podjęte w celu zapewnienia upowszechniania programu</vt:lpstr>
      <vt:lpstr>Kroki podjęte w celu zapewnienia upowszechniania programu</vt:lpstr>
      <vt:lpstr>Kroki podjęte w celu realizacji działań zapewniających zaangażowanie partnerów KSOW</vt:lpstr>
      <vt:lpstr>Informacja o przeprowadzonych kontrolach w ramach realizacji Planów operacyjnych oraz o ich wynikach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zrw</dc:creator>
  <cp:lastModifiedBy>Krzysztof Kwiatkowski</cp:lastModifiedBy>
  <cp:revision>120</cp:revision>
  <cp:lastPrinted>2017-06-26T07:24:51Z</cp:lastPrinted>
  <dcterms:created xsi:type="dcterms:W3CDTF">2017-06-12T19:19:04Z</dcterms:created>
  <dcterms:modified xsi:type="dcterms:W3CDTF">2017-06-26T13:09:41Z</dcterms:modified>
</cp:coreProperties>
</file>